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Roboto Condensed Italics" charset="1" panose="02000000000000000000"/>
      <p:regular r:id="rId55"/>
    </p:embeddedFont>
    <p:embeddedFont>
      <p:font typeface="Oswald Bold" charset="1" panose="00000800000000000000"/>
      <p:regular r:id="rId56"/>
    </p:embeddedFont>
    <p:embeddedFont>
      <p:font typeface="Oswald" charset="1" panose="00000500000000000000"/>
      <p:regular r:id="rId57"/>
    </p:embeddedFont>
    <p:embeddedFont>
      <p:font typeface="Roboto Condensed Bold" charset="1" panose="02000000000000000000"/>
      <p:regular r:id="rId58"/>
    </p:embeddedFont>
    <p:embeddedFont>
      <p:font typeface="Roboto Condensed" charset="1" panose="02000000000000000000"/>
      <p:regular r:id="rId59"/>
    </p:embeddedFont>
    <p:embeddedFont>
      <p:font typeface="Aileron Bold" charset="1" panose="00000800000000000000"/>
      <p:regular r:id="rId60"/>
    </p:embeddedFont>
    <p:embeddedFont>
      <p:font typeface="Aileron" charset="1" panose="00000500000000000000"/>
      <p:regular r:id="rId61"/>
    </p:embeddedFont>
    <p:embeddedFont>
      <p:font typeface="Canva Sans Bold" charset="1" panose="020B0803030501040103"/>
      <p:regular r:id="rId62"/>
    </p:embeddedFont>
    <p:embeddedFont>
      <p:font typeface="Arimo Bold" charset="1" panose="020B0704020202020204"/>
      <p:regular r:id="rId63"/>
    </p:embeddedFont>
    <p:embeddedFont>
      <p:font typeface="Arimo" charset="1" panose="020B0604020202020204"/>
      <p:regular r:id="rId64"/>
    </p:embeddedFont>
    <p:embeddedFont>
      <p:font typeface="Canva Sans" charset="1" panose="020B0503030501040103"/>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4274726" cy="2167467"/>
          </a:xfrm>
        </p:grpSpPr>
        <p:sp>
          <p:nvSpPr>
            <p:cNvPr name="Freeform 3" id="3"/>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E7E8E9"/>
            </a:solidFill>
          </p:spPr>
        </p:sp>
        <p:sp>
          <p:nvSpPr>
            <p:cNvPr name="TextBox 4" id="4"/>
            <p:cNvSpPr txBox="true"/>
            <p:nvPr/>
          </p:nvSpPr>
          <p:spPr>
            <a:xfrm>
              <a:off x="0" y="-38100"/>
              <a:ext cx="4274726" cy="2205567"/>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1427707" y="7117128"/>
            <a:ext cx="3216588" cy="1791517"/>
          </a:xfrm>
          <a:custGeom>
            <a:avLst/>
            <a:gdLst/>
            <a:ahLst/>
            <a:cxnLst/>
            <a:rect r="r" b="b" t="t" l="l"/>
            <a:pathLst>
              <a:path h="1791517" w="3216588">
                <a:moveTo>
                  <a:pt x="0" y="0"/>
                </a:moveTo>
                <a:lnTo>
                  <a:pt x="3216588" y="0"/>
                </a:lnTo>
                <a:lnTo>
                  <a:pt x="3216588" y="1791517"/>
                </a:lnTo>
                <a:lnTo>
                  <a:pt x="0" y="1791517"/>
                </a:lnTo>
                <a:lnTo>
                  <a:pt x="0" y="0"/>
                </a:lnTo>
                <a:close/>
              </a:path>
            </a:pathLst>
          </a:custGeom>
          <a:blipFill>
            <a:blip r:embed="rId2"/>
            <a:stretch>
              <a:fillRect l="0" t="0" r="0" b="0"/>
            </a:stretch>
          </a:blipFill>
        </p:spPr>
      </p:sp>
      <p:sp>
        <p:nvSpPr>
          <p:cNvPr name="Freeform 6" id="6"/>
          <p:cNvSpPr/>
          <p:nvPr/>
        </p:nvSpPr>
        <p:spPr>
          <a:xfrm flipH="false" flipV="false" rot="0">
            <a:off x="14940723" y="7019856"/>
            <a:ext cx="1957931" cy="1955066"/>
          </a:xfrm>
          <a:custGeom>
            <a:avLst/>
            <a:gdLst/>
            <a:ahLst/>
            <a:cxnLst/>
            <a:rect r="r" b="b" t="t" l="l"/>
            <a:pathLst>
              <a:path h="1955066" w="1957931">
                <a:moveTo>
                  <a:pt x="0" y="0"/>
                </a:moveTo>
                <a:lnTo>
                  <a:pt x="1957931" y="0"/>
                </a:lnTo>
                <a:lnTo>
                  <a:pt x="1957931" y="1955066"/>
                </a:lnTo>
                <a:lnTo>
                  <a:pt x="0" y="1955066"/>
                </a:lnTo>
                <a:lnTo>
                  <a:pt x="0" y="0"/>
                </a:lnTo>
                <a:close/>
              </a:path>
            </a:pathLst>
          </a:custGeom>
          <a:blipFill>
            <a:blip r:embed="rId3"/>
            <a:stretch>
              <a:fillRect l="-11239" t="-18037" r="-12875" b="0"/>
            </a:stretch>
          </a:blipFill>
        </p:spPr>
      </p:sp>
      <p:sp>
        <p:nvSpPr>
          <p:cNvPr name="TextBox 7" id="7"/>
          <p:cNvSpPr txBox="true"/>
          <p:nvPr/>
        </p:nvSpPr>
        <p:spPr>
          <a:xfrm rot="0">
            <a:off x="4143639" y="7522156"/>
            <a:ext cx="10008069" cy="540385"/>
          </a:xfrm>
          <a:prstGeom prst="rect">
            <a:avLst/>
          </a:prstGeom>
        </p:spPr>
        <p:txBody>
          <a:bodyPr anchor="t" rtlCol="false" tIns="0" lIns="0" bIns="0" rIns="0">
            <a:spAutoFit/>
          </a:bodyPr>
          <a:lstStyle/>
          <a:p>
            <a:pPr algn="ctr">
              <a:lnSpc>
                <a:spcPts val="4339"/>
              </a:lnSpc>
            </a:pPr>
            <a:r>
              <a:rPr lang="en-US" sz="3099" i="true">
                <a:solidFill>
                  <a:srgbClr val="000000"/>
                </a:solidFill>
                <a:latin typeface="Roboto Condensed Italics"/>
                <a:ea typeface="Roboto Condensed Italics"/>
                <a:cs typeface="Roboto Condensed Italics"/>
                <a:sym typeface="Roboto Condensed Italics"/>
              </a:rPr>
              <a:t> DR. SIMON SHIM</a:t>
            </a:r>
          </a:p>
        </p:txBody>
      </p:sp>
      <p:sp>
        <p:nvSpPr>
          <p:cNvPr name="TextBox 8" id="8"/>
          <p:cNvSpPr txBox="true"/>
          <p:nvPr/>
        </p:nvSpPr>
        <p:spPr>
          <a:xfrm rot="0">
            <a:off x="1427707" y="1630371"/>
            <a:ext cx="15167506" cy="1340027"/>
          </a:xfrm>
          <a:prstGeom prst="rect">
            <a:avLst/>
          </a:prstGeom>
        </p:spPr>
        <p:txBody>
          <a:bodyPr anchor="t" rtlCol="false" tIns="0" lIns="0" bIns="0" rIns="0">
            <a:spAutoFit/>
          </a:bodyPr>
          <a:lstStyle/>
          <a:p>
            <a:pPr algn="ctr">
              <a:lnSpc>
                <a:spcPts val="5415"/>
              </a:lnSpc>
            </a:pPr>
            <a:r>
              <a:rPr lang="en-US" b="true" sz="3868">
                <a:solidFill>
                  <a:srgbClr val="000000"/>
                </a:solidFill>
                <a:latin typeface="Oswald Bold"/>
                <a:ea typeface="Oswald Bold"/>
                <a:cs typeface="Oswald Bold"/>
                <a:sym typeface="Oswald Bold"/>
              </a:rPr>
              <a:t>LARGE-SCALE PDF ANALYSIS LEVERAGING RAG AND LLMS FOR ENHANCED ML LITERATURE INSIGHTS</a:t>
            </a:r>
          </a:p>
        </p:txBody>
      </p:sp>
      <p:sp>
        <p:nvSpPr>
          <p:cNvPr name="TextBox 9" id="9"/>
          <p:cNvSpPr txBox="true"/>
          <p:nvPr/>
        </p:nvSpPr>
        <p:spPr>
          <a:xfrm rot="0">
            <a:off x="4003752" y="3445443"/>
            <a:ext cx="10015415" cy="1180464"/>
          </a:xfrm>
          <a:prstGeom prst="rect">
            <a:avLst/>
          </a:prstGeom>
        </p:spPr>
        <p:txBody>
          <a:bodyPr anchor="t" rtlCol="false" tIns="0" lIns="0" bIns="0" rIns="0">
            <a:spAutoFit/>
          </a:bodyPr>
          <a:lstStyle/>
          <a:p>
            <a:pPr algn="ctr">
              <a:lnSpc>
                <a:spcPts val="4760"/>
              </a:lnSpc>
            </a:pPr>
            <a:r>
              <a:rPr lang="en-US" sz="3400">
                <a:solidFill>
                  <a:srgbClr val="000000"/>
                </a:solidFill>
                <a:latin typeface="Oswald"/>
                <a:ea typeface="Oswald"/>
                <a:cs typeface="Oswald"/>
                <a:sym typeface="Oswald"/>
              </a:rPr>
              <a:t>TEAM 8 - DIVYA NEELAMEGAM, POOJITHA VENKATRAM, SHRUTI BADRINARAYANAN, SOURABH SURESH KUMAR</a:t>
            </a:r>
          </a:p>
        </p:txBody>
      </p:sp>
      <p:sp>
        <p:nvSpPr>
          <p:cNvPr name="TextBox 10" id="10"/>
          <p:cNvSpPr txBox="true"/>
          <p:nvPr/>
        </p:nvSpPr>
        <p:spPr>
          <a:xfrm rot="0">
            <a:off x="4136292" y="5225983"/>
            <a:ext cx="10015415" cy="596899"/>
          </a:xfrm>
          <a:prstGeom prst="rect">
            <a:avLst/>
          </a:prstGeom>
        </p:spPr>
        <p:txBody>
          <a:bodyPr anchor="t" rtlCol="false" tIns="0" lIns="0" bIns="0" rIns="0">
            <a:spAutoFit/>
          </a:bodyPr>
          <a:lstStyle/>
          <a:p>
            <a:pPr algn="ctr">
              <a:lnSpc>
                <a:spcPts val="4900"/>
              </a:lnSpc>
            </a:pPr>
            <a:r>
              <a:rPr lang="en-US" sz="3500">
                <a:solidFill>
                  <a:srgbClr val="000000"/>
                </a:solidFill>
                <a:latin typeface="Oswald"/>
                <a:ea typeface="Oswald"/>
                <a:cs typeface="Oswald"/>
                <a:sym typeface="Oswald"/>
              </a:rPr>
              <a:t>SAN JOSÉ STATE UNIVERSITY</a:t>
            </a:r>
          </a:p>
        </p:txBody>
      </p:sp>
      <p:sp>
        <p:nvSpPr>
          <p:cNvPr name="TextBox 11" id="11"/>
          <p:cNvSpPr txBox="true"/>
          <p:nvPr/>
        </p:nvSpPr>
        <p:spPr>
          <a:xfrm rot="0">
            <a:off x="4136292" y="8443825"/>
            <a:ext cx="10008069" cy="464820"/>
          </a:xfrm>
          <a:prstGeom prst="rect">
            <a:avLst/>
          </a:prstGeom>
        </p:spPr>
        <p:txBody>
          <a:bodyPr anchor="t" rtlCol="false" tIns="0" lIns="0" bIns="0" rIns="0">
            <a:spAutoFit/>
          </a:bodyPr>
          <a:lstStyle/>
          <a:p>
            <a:pPr algn="ctr">
              <a:lnSpc>
                <a:spcPts val="3779"/>
              </a:lnSpc>
            </a:pPr>
            <a:r>
              <a:rPr lang="en-US" sz="2700" i="true">
                <a:solidFill>
                  <a:srgbClr val="000000"/>
                </a:solidFill>
                <a:latin typeface="Roboto Condensed Italics"/>
                <a:ea typeface="Roboto Condensed Italics"/>
                <a:cs typeface="Roboto Condensed Italics"/>
                <a:sym typeface="Roboto Condensed Italics"/>
              </a:rPr>
              <a:t>DEC 07, 2024</a:t>
            </a:r>
          </a:p>
        </p:txBody>
      </p:sp>
      <p:sp>
        <p:nvSpPr>
          <p:cNvPr name="TextBox 12" id="12"/>
          <p:cNvSpPr txBox="true"/>
          <p:nvPr/>
        </p:nvSpPr>
        <p:spPr>
          <a:xfrm rot="0">
            <a:off x="4143639" y="6422957"/>
            <a:ext cx="10015415" cy="596899"/>
          </a:xfrm>
          <a:prstGeom prst="rect">
            <a:avLst/>
          </a:prstGeom>
        </p:spPr>
        <p:txBody>
          <a:bodyPr anchor="t" rtlCol="false" tIns="0" lIns="0" bIns="0" rIns="0">
            <a:spAutoFit/>
          </a:bodyPr>
          <a:lstStyle/>
          <a:p>
            <a:pPr algn="ctr">
              <a:lnSpc>
                <a:spcPts val="4900"/>
              </a:lnSpc>
            </a:pPr>
            <a:r>
              <a:rPr lang="en-US" sz="3500">
                <a:solidFill>
                  <a:srgbClr val="000000"/>
                </a:solidFill>
                <a:latin typeface="Oswald"/>
                <a:ea typeface="Oswald"/>
                <a:cs typeface="Oswald"/>
                <a:sym typeface="Oswald"/>
              </a:rPr>
              <a:t>DEPARTMENT OF APPLIED DATA SCIENCE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90961" y="1419979"/>
          <a:ext cx="17506078" cy="8772525"/>
        </p:xfrm>
        <a:graphic>
          <a:graphicData uri="http://schemas.openxmlformats.org/drawingml/2006/table">
            <a:tbl>
              <a:tblPr/>
              <a:tblGrid>
                <a:gridCol w="5317716"/>
                <a:gridCol w="3745084"/>
                <a:gridCol w="3697428"/>
                <a:gridCol w="4745850"/>
              </a:tblGrid>
              <a:tr h="774890">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Study Details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Data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Algorithms/Methods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Important Takeaways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r>
              <a:tr h="2630801">
                <a:tc>
                  <a:txBody>
                    <a:bodyPr anchor="t" rtlCol="false"/>
                    <a:lstStyle/>
                    <a:p>
                      <a:pPr algn="ctr">
                        <a:lnSpc>
                          <a:spcPts val="2520"/>
                        </a:lnSpc>
                        <a:defRPr/>
                      </a:pPr>
                      <a:r>
                        <a:rPr lang="en-US" sz="1800" b="true">
                          <a:solidFill>
                            <a:srgbClr val="000000"/>
                          </a:solidFill>
                          <a:latin typeface="Aileron Bold"/>
                          <a:ea typeface="Aileron Bold"/>
                          <a:cs typeface="Aileron Bold"/>
                          <a:sym typeface="Aileron Bold"/>
                        </a:rPr>
                        <a:t>Retrieval-Augmented Generation for Large Language Models: A Survey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50 datasets</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 The paper categorizes RAG systems into three paradigms—Naive RAG, Advanced RAG, and Modular RAG for handling information retrieval and integration.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Provides an extensive overview of the advances in Retrieval-Augmented Generation (RAG) systems, which enhance the capabilities of large language models (LLMs) by integrating external data retrieval into the generative process.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3713">
                <a:tc>
                  <a:txBody>
                    <a:bodyPr anchor="t" rtlCol="false"/>
                    <a:lstStyle/>
                    <a:p>
                      <a:pPr algn="ctr">
                        <a:lnSpc>
                          <a:spcPts val="2520"/>
                        </a:lnSpc>
                        <a:defRPr/>
                      </a:pPr>
                      <a:r>
                        <a:rPr lang="en-US" sz="1800" b="true">
                          <a:solidFill>
                            <a:srgbClr val="000000"/>
                          </a:solidFill>
                          <a:latin typeface="Aileron Bold"/>
                          <a:ea typeface="Aileron Bold"/>
                          <a:cs typeface="Aileron Bold"/>
                          <a:sym typeface="Aileron Bold"/>
                        </a:rPr>
                        <a:t>Automating Information Retrieval from Faculty Guidelines: Designing a PDF-Driven Chatbot powered by OpenAI ChatGPT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Panduan-P2M-LPPM-UNS-Edisi-IX-Tahun-2022 as dataset</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ChatGPT 3.5 Turbo</a:t>
                      </a:r>
                      <a:endParaRPr lang="en-US" sz="1100"/>
                    </a:p>
                    <a:p>
                      <a:pPr algn="ctr">
                        <a:lnSpc>
                          <a:spcPts val="2520"/>
                        </a:lnSpc>
                      </a:pPr>
                      <a:r>
                        <a:rPr lang="en-US" sz="1800">
                          <a:solidFill>
                            <a:srgbClr val="000000"/>
                          </a:solidFill>
                          <a:latin typeface="Aileron"/>
                          <a:ea typeface="Aileron"/>
                          <a:cs typeface="Aileron"/>
                          <a:sym typeface="Aileron"/>
                        </a:rPr>
                        <a:t>LangChain</a:t>
                      </a:r>
                    </a:p>
                    <a:p>
                      <a:pPr algn="ctr">
                        <a:lnSpc>
                          <a:spcPts val="2520"/>
                        </a:lnSpc>
                      </a:pPr>
                      <a:r>
                        <a:rPr lang="en-US" sz="1800">
                          <a:solidFill>
                            <a:srgbClr val="000000"/>
                          </a:solidFill>
                          <a:latin typeface="Aileron"/>
                          <a:ea typeface="Aileron"/>
                          <a:cs typeface="Aileron"/>
                          <a:sym typeface="Aileron"/>
                        </a:rPr>
                        <a:t>Pinecone</a:t>
                      </a: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Discusses the design of a chatbot for automating information retrieval from PDF faculty guidelines.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683713">
                <a:tc>
                  <a:txBody>
                    <a:bodyPr anchor="t" rtlCol="false"/>
                    <a:lstStyle/>
                    <a:p>
                      <a:pPr algn="ctr">
                        <a:lnSpc>
                          <a:spcPts val="2520"/>
                        </a:lnSpc>
                        <a:defRPr/>
                      </a:pPr>
                      <a:r>
                        <a:rPr lang="en-US" sz="1800" b="true">
                          <a:solidFill>
                            <a:srgbClr val="000000"/>
                          </a:solidFill>
                          <a:latin typeface="Aileron Bold"/>
                          <a:ea typeface="Aileron Bold"/>
                          <a:cs typeface="Aileron Bold"/>
                          <a:sym typeface="Aileron Bold"/>
                        </a:rPr>
                        <a:t>Improving the Domain Adaptation of Retrieval Augmented Generation (RAG) Models for Open Domain Question Answering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Various open-domain QA datasets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RAG-end2end due to its excellent open-source documentation and availability.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Focuses on domain adaptation techniques for RAG models, aiming to enhance performance in open-domain QA 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99409">
                <a:tc>
                  <a:txBody>
                    <a:bodyPr anchor="t" rtlCol="false"/>
                    <a:lstStyle/>
                    <a:p>
                      <a:pPr algn="ctr">
                        <a:lnSpc>
                          <a:spcPts val="2520"/>
                        </a:lnSpc>
                        <a:defRPr/>
                      </a:pPr>
                      <a:r>
                        <a:rPr lang="en-US" sz="1800" b="true">
                          <a:solidFill>
                            <a:srgbClr val="000000"/>
                          </a:solidFill>
                          <a:latin typeface="Aileron Bold"/>
                          <a:ea typeface="Aileron Bold"/>
                          <a:cs typeface="Aileron Bold"/>
                          <a:sym typeface="Aileron Bold"/>
                        </a:rPr>
                        <a:t>A Survey of Large Language Models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BookCorpus, CommonCrawl, Reddit Links, Wikipedia</a:t>
                      </a:r>
                      <a:endParaRPr lang="en-US" sz="1100"/>
                    </a:p>
                    <a:p>
                      <a:pPr algn="ctr">
                        <a:lnSpc>
                          <a:spcPts val="2520"/>
                        </a:lnSpc>
                      </a:pPr>
                    </a:p>
                    <a:p>
                      <a:pPr algn="ctr">
                        <a:lnSpc>
                          <a:spcPts val="2520"/>
                        </a:lnSpc>
                      </a:pPr>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Pre-training, adaptation tuning, utilization, and capacity evaluation.</a:t>
                      </a:r>
                      <a:endParaRPr lang="en-US" sz="1100"/>
                    </a:p>
                    <a:p>
                      <a:pPr algn="ctr">
                        <a:lnSpc>
                          <a:spcPts val="252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Aileron"/>
                          <a:ea typeface="Aileron"/>
                          <a:cs typeface="Aileron"/>
                          <a:sym typeface="Aileron"/>
                        </a:rPr>
                        <a:t>Provides a comprehensive survey of the development, capabilities, and challenges of large language models.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208916" y="171332"/>
            <a:ext cx="1160689" cy="1015603"/>
          </a:xfrm>
          <a:custGeom>
            <a:avLst/>
            <a:gdLst/>
            <a:ahLst/>
            <a:cxnLst/>
            <a:rect r="r" b="b" t="t" l="l"/>
            <a:pathLst>
              <a:path h="1015603" w="1160689">
                <a:moveTo>
                  <a:pt x="0" y="0"/>
                </a:moveTo>
                <a:lnTo>
                  <a:pt x="1160688" y="0"/>
                </a:lnTo>
                <a:lnTo>
                  <a:pt x="1160688" y="1015602"/>
                </a:lnTo>
                <a:lnTo>
                  <a:pt x="0" y="1015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00067" y="171332"/>
            <a:ext cx="1000368" cy="1015603"/>
          </a:xfrm>
          <a:custGeom>
            <a:avLst/>
            <a:gdLst/>
            <a:ahLst/>
            <a:cxnLst/>
            <a:rect r="r" b="b" t="t" l="l"/>
            <a:pathLst>
              <a:path h="1015603" w="1000368">
                <a:moveTo>
                  <a:pt x="0" y="0"/>
                </a:moveTo>
                <a:lnTo>
                  <a:pt x="1000368" y="0"/>
                </a:lnTo>
                <a:lnTo>
                  <a:pt x="1000368" y="1015602"/>
                </a:lnTo>
                <a:lnTo>
                  <a:pt x="0" y="1015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11367" y="192604"/>
            <a:ext cx="5465266" cy="877808"/>
          </a:xfrm>
          <a:prstGeom prst="rect">
            <a:avLst/>
          </a:prstGeom>
        </p:spPr>
        <p:txBody>
          <a:bodyPr anchor="t" rtlCol="false" tIns="0" lIns="0" bIns="0" rIns="0">
            <a:spAutoFit/>
          </a:bodyPr>
          <a:lstStyle/>
          <a:p>
            <a:pPr algn="ctr">
              <a:lnSpc>
                <a:spcPts val="7266"/>
              </a:lnSpc>
              <a:spcBef>
                <a:spcPct val="0"/>
              </a:spcBef>
            </a:pPr>
            <a:r>
              <a:rPr lang="en-US" b="true" sz="5190">
                <a:solidFill>
                  <a:srgbClr val="000000"/>
                </a:solidFill>
                <a:latin typeface="Oswald Bold"/>
                <a:ea typeface="Oswald Bold"/>
                <a:cs typeface="Oswald Bold"/>
                <a:sym typeface="Oswald Bold"/>
              </a:rPr>
              <a:t>LITERATURE SURVEY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4684" y="1352687"/>
          <a:ext cx="17938632" cy="8718553"/>
        </p:xfrm>
        <a:graphic>
          <a:graphicData uri="http://schemas.openxmlformats.org/drawingml/2006/table">
            <a:tbl>
              <a:tblPr/>
              <a:tblGrid>
                <a:gridCol w="5309167"/>
                <a:gridCol w="3739063"/>
                <a:gridCol w="4152182"/>
                <a:gridCol w="4738220"/>
              </a:tblGrid>
              <a:tr h="774911">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Study Details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Data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Algorithms/Methods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799"/>
                        </a:lnSpc>
                        <a:defRPr/>
                      </a:pPr>
                      <a:r>
                        <a:rPr lang="en-US" sz="1999" b="true">
                          <a:solidFill>
                            <a:srgbClr val="FFFFFF"/>
                          </a:solidFill>
                          <a:latin typeface="Aileron Bold"/>
                          <a:ea typeface="Aileron Bold"/>
                          <a:cs typeface="Aileron Bold"/>
                          <a:sym typeface="Aileron Bold"/>
                        </a:rPr>
                        <a:t>Important Takeaways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r>
              <a:tr h="2260958">
                <a:tc>
                  <a:txBody>
                    <a:bodyPr anchor="t" rtlCol="false"/>
                    <a:lstStyle/>
                    <a:p>
                      <a:pPr algn="ctr">
                        <a:lnSpc>
                          <a:spcPts val="2379"/>
                        </a:lnSpc>
                        <a:defRPr/>
                      </a:pPr>
                      <a:r>
                        <a:rPr lang="en-US" sz="1699" b="true">
                          <a:solidFill>
                            <a:srgbClr val="000000"/>
                          </a:solidFill>
                          <a:latin typeface="Arimo Bold"/>
                          <a:ea typeface="Arimo Bold"/>
                          <a:cs typeface="Arimo Bold"/>
                          <a:sym typeface="Arimo Bold"/>
                        </a:rPr>
                        <a:t>Adaptive-RAG: Learning to Adapt Retrieval-Augmented</a:t>
                      </a:r>
                      <a:endParaRPr lang="en-US" sz="1100"/>
                    </a:p>
                    <a:p>
                      <a:pPr algn="ctr">
                        <a:lnSpc>
                          <a:spcPts val="2379"/>
                        </a:lnSpc>
                      </a:pPr>
                      <a:r>
                        <a:rPr lang="en-US" sz="1699" b="true">
                          <a:solidFill>
                            <a:srgbClr val="000000"/>
                          </a:solidFill>
                          <a:latin typeface="Arimo Bold"/>
                          <a:ea typeface="Arimo Bold"/>
                          <a:cs typeface="Arimo Bold"/>
                          <a:sym typeface="Arimo Bold"/>
                        </a:rPr>
                        <a:t>Large Language Models through Question Complexity</a:t>
                      </a:r>
                    </a:p>
                    <a:p>
                      <a:pPr algn="ctr">
                        <a:lnSpc>
                          <a:spcPts val="2379"/>
                        </a:lnSpc>
                      </a:pPr>
                      <a:r>
                        <a:rPr lang="en-US" sz="1699" b="true">
                          <a:solidFill>
                            <a:srgbClr val="000000"/>
                          </a:solidFill>
                          <a:latin typeface="Arimo Bold"/>
                          <a:ea typeface="Arimo Bold"/>
                          <a:cs typeface="Arimo Bold"/>
                          <a:sym typeface="Arimo Bold"/>
                        </a:rPr>
                        <a:t>(March 2024)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Arimo"/>
                          <a:ea typeface="Arimo"/>
                          <a:cs typeface="Arimo"/>
                          <a:sym typeface="Arimo"/>
                        </a:rPr>
                        <a:t>Single-hop and Multi-hop QA datasets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strike="noStrike" u="none">
                          <a:solidFill>
                            <a:srgbClr val="0E0E0E"/>
                          </a:solidFill>
                          <a:latin typeface="Arimo"/>
                          <a:ea typeface="Arimo"/>
                          <a:cs typeface="Arimo"/>
                          <a:sym typeface="Arimo"/>
                        </a:rPr>
                        <a:t>Adaptive Retrieval-Augmented Generation (RAG) - Question complexity-based adaptive retrieval strategy - Hybrid approach for single-hop and multi-hop QA 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strike="noStrike" u="none">
                          <a:solidFill>
                            <a:srgbClr val="0E0E0E"/>
                          </a:solidFill>
                          <a:latin typeface="Arimo"/>
                          <a:ea typeface="Arimo"/>
                          <a:cs typeface="Arimo"/>
                          <a:sym typeface="Arimo"/>
                        </a:rPr>
                        <a:t>Dynamically adjusts retrieval strategies based on question complexity. - Improves retrieval efficiency and response accuracy. - Significant gains in multi-hop reasoning 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544771">
                <a:tc>
                  <a:txBody>
                    <a:bodyPr anchor="t" rtlCol="false"/>
                    <a:lstStyle/>
                    <a:p>
                      <a:pPr algn="ctr">
                        <a:lnSpc>
                          <a:spcPts val="2379"/>
                        </a:lnSpc>
                        <a:defRPr/>
                      </a:pPr>
                      <a:r>
                        <a:rPr lang="en-US" sz="1699" b="true">
                          <a:solidFill>
                            <a:srgbClr val="000000"/>
                          </a:solidFill>
                          <a:latin typeface="Arimo Bold"/>
                          <a:ea typeface="Arimo Bold"/>
                          <a:cs typeface="Arimo Bold"/>
                          <a:sym typeface="Arimo Bold"/>
                        </a:rPr>
                        <a:t>Corrective Retrieval Augmented Generation</a:t>
                      </a:r>
                      <a:endParaRPr lang="en-US" sz="1100"/>
                    </a:p>
                    <a:p>
                      <a:pPr algn="ctr">
                        <a:lnSpc>
                          <a:spcPts val="2379"/>
                        </a:lnSpc>
                      </a:pPr>
                      <a:r>
                        <a:rPr lang="en-US" sz="1699" b="true">
                          <a:solidFill>
                            <a:srgbClr val="000000"/>
                          </a:solidFill>
                          <a:latin typeface="Arimo Bold"/>
                          <a:ea typeface="Arimo Bold"/>
                          <a:cs typeface="Arimo Bold"/>
                          <a:sym typeface="Arimo Bold"/>
                        </a:rPr>
                        <a:t>(Oct 2024)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E0E0E"/>
                          </a:solidFill>
                          <a:latin typeface="Arimo"/>
                          <a:ea typeface="Arimo"/>
                          <a:cs typeface="Arimo"/>
                          <a:sym typeface="Arimo"/>
                        </a:rPr>
                        <a:t>PopQA (short-form), Biography (long-form), PubHealth (true-or-false), Arc-Challenge (multiple-choice)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strike="noStrike" u="none">
                          <a:solidFill>
                            <a:srgbClr val="0E0E0E"/>
                          </a:solidFill>
                          <a:latin typeface="Arimo"/>
                          <a:ea typeface="Arimo"/>
                          <a:cs typeface="Arimo"/>
                          <a:sym typeface="Arimo"/>
                        </a:rPr>
                        <a:t>Corrective RAG Framework - Retrieval feedback loops for iterative improvement - Attention-based correction and refinement mechanisms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Arimo"/>
                          <a:ea typeface="Arimo"/>
                          <a:cs typeface="Arimo"/>
                          <a:sym typeface="Arimo"/>
                        </a:rPr>
                        <a:t>Enhances model reliability via corrective feedback during generation. - Ensures factual consistency in outputs by addressing retrieval inaccuracies. - Robust performance across short-form, long-form, and reasoning tasks.</a:t>
                      </a:r>
                      <a:endParaRPr lang="en-US" sz="1100"/>
                    </a:p>
                    <a:p>
                      <a:pPr algn="ctr">
                        <a:lnSpc>
                          <a:spcPts val="23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3137913">
                <a:tc>
                  <a:txBody>
                    <a:bodyPr anchor="t" rtlCol="false"/>
                    <a:lstStyle/>
                    <a:p>
                      <a:pPr algn="ctr">
                        <a:lnSpc>
                          <a:spcPts val="2379"/>
                        </a:lnSpc>
                        <a:defRPr/>
                      </a:pPr>
                      <a:r>
                        <a:rPr lang="en-US" b="true" sz="1699" strike="noStrike" u="none">
                          <a:solidFill>
                            <a:srgbClr val="000000"/>
                          </a:solidFill>
                          <a:latin typeface="Arimo Bold"/>
                          <a:ea typeface="Arimo Bold"/>
                          <a:cs typeface="Arimo Bold"/>
                          <a:sym typeface="Arimo Bold"/>
                        </a:rPr>
                        <a:t>Self-RAG: Learning to Retrieve, Generate, and Critique through Self-Reflection</a:t>
                      </a:r>
                      <a:endParaRPr lang="en-US" sz="1100"/>
                    </a:p>
                    <a:p>
                      <a:pPr algn="ctr">
                        <a:lnSpc>
                          <a:spcPts val="2379"/>
                        </a:lnSpc>
                      </a:pPr>
                      <a:r>
                        <a:rPr lang="en-US" b="true" sz="1699" strike="noStrike" u="none">
                          <a:solidFill>
                            <a:srgbClr val="000000"/>
                          </a:solidFill>
                          <a:latin typeface="Arimo Bold"/>
                          <a:ea typeface="Arimo Bold"/>
                          <a:cs typeface="Arimo Bold"/>
                          <a:sym typeface="Arimo Bold"/>
                        </a:rPr>
                        <a:t>(Oct 2023)</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strike="noStrike" u="none">
                          <a:solidFill>
                            <a:srgbClr val="000000"/>
                          </a:solidFill>
                          <a:latin typeface="Arimo"/>
                          <a:ea typeface="Arimo"/>
                          <a:cs typeface="Arimo"/>
                          <a:sym typeface="Arimo"/>
                        </a:rPr>
                        <a:t>PubHealth, ARC-Challenge (multiple-choice reasoning dataset), PopQA (short-form, open-domain question answering), TriviaQA-unfiltered (open-domain question answering), Biography Generation (long-form generation), ALCE-ASQA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00000"/>
                          </a:solidFill>
                          <a:latin typeface="Arimo"/>
                          <a:ea typeface="Arimo"/>
                          <a:cs typeface="Arimo"/>
                          <a:sym typeface="Arimo"/>
                        </a:rPr>
                        <a:t>Self-Reflection RAG (Self-RAG)  - Feedback-driven retrieval and critique mechanisms  - Zero-shot evaluation with task-specific instructions</a:t>
                      </a:r>
                      <a:endParaRPr lang="en-US" sz="1100"/>
                    </a:p>
                    <a:p>
                      <a:pPr algn="ctr">
                        <a:lnSpc>
                          <a:spcPts val="237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379"/>
                        </a:lnSpc>
                        <a:defRPr/>
                      </a:pPr>
                      <a:r>
                        <a:rPr lang="en-US" sz="1699">
                          <a:solidFill>
                            <a:srgbClr val="0E0E0E"/>
                          </a:solidFill>
                          <a:latin typeface="Arimo"/>
                          <a:ea typeface="Arimo"/>
                          <a:cs typeface="Arimo"/>
                          <a:sym typeface="Arimo"/>
                        </a:rPr>
                        <a:t>I</a:t>
                      </a:r>
                      <a:r>
                        <a:rPr lang="en-US" sz="1699" strike="noStrike" u="none">
                          <a:solidFill>
                            <a:srgbClr val="0E0E0E"/>
                          </a:solidFill>
                          <a:latin typeface="Arimo"/>
                          <a:ea typeface="Arimo"/>
                          <a:cs typeface="Arimo"/>
                          <a:sym typeface="Arimo"/>
                        </a:rPr>
                        <a:t>ntroduces self-reflection for critiquing and refining outputs. - Evaluates correctness, factuality, and fluency. - High retrieval accuracy and quality improvements in fact verification, reasoning, and QA tasks.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3" id="3"/>
          <p:cNvSpPr/>
          <p:nvPr/>
        </p:nvSpPr>
        <p:spPr>
          <a:xfrm flipH="false" flipV="false" rot="0">
            <a:off x="208916" y="171332"/>
            <a:ext cx="1160689" cy="1015603"/>
          </a:xfrm>
          <a:custGeom>
            <a:avLst/>
            <a:gdLst/>
            <a:ahLst/>
            <a:cxnLst/>
            <a:rect r="r" b="b" t="t" l="l"/>
            <a:pathLst>
              <a:path h="1015603" w="1160689">
                <a:moveTo>
                  <a:pt x="0" y="0"/>
                </a:moveTo>
                <a:lnTo>
                  <a:pt x="1160688" y="0"/>
                </a:lnTo>
                <a:lnTo>
                  <a:pt x="1160688" y="1015602"/>
                </a:lnTo>
                <a:lnTo>
                  <a:pt x="0" y="1015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100067" y="171332"/>
            <a:ext cx="1000368" cy="1015603"/>
          </a:xfrm>
          <a:custGeom>
            <a:avLst/>
            <a:gdLst/>
            <a:ahLst/>
            <a:cxnLst/>
            <a:rect r="r" b="b" t="t" l="l"/>
            <a:pathLst>
              <a:path h="1015603" w="1000368">
                <a:moveTo>
                  <a:pt x="0" y="0"/>
                </a:moveTo>
                <a:lnTo>
                  <a:pt x="1000368" y="0"/>
                </a:lnTo>
                <a:lnTo>
                  <a:pt x="1000368" y="1015602"/>
                </a:lnTo>
                <a:lnTo>
                  <a:pt x="0" y="1015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411367" y="192604"/>
            <a:ext cx="5465266" cy="877808"/>
          </a:xfrm>
          <a:prstGeom prst="rect">
            <a:avLst/>
          </a:prstGeom>
        </p:spPr>
        <p:txBody>
          <a:bodyPr anchor="t" rtlCol="false" tIns="0" lIns="0" bIns="0" rIns="0">
            <a:spAutoFit/>
          </a:bodyPr>
          <a:lstStyle/>
          <a:p>
            <a:pPr algn="ctr">
              <a:lnSpc>
                <a:spcPts val="7266"/>
              </a:lnSpc>
              <a:spcBef>
                <a:spcPct val="0"/>
              </a:spcBef>
            </a:pPr>
            <a:r>
              <a:rPr lang="en-US" b="true" sz="5190">
                <a:solidFill>
                  <a:srgbClr val="000000"/>
                </a:solidFill>
                <a:latin typeface="Oswald Bold"/>
                <a:ea typeface="Oswald Bold"/>
                <a:cs typeface="Oswald Bold"/>
                <a:sym typeface="Oswald Bold"/>
              </a:rPr>
              <a:t>LITERATURE SURVEY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842407"/>
            <a:ext cx="12090799" cy="1055057"/>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DATA ENGINEERING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0583" y="2527770"/>
            <a:ext cx="2291683" cy="3028338"/>
          </a:xfrm>
          <a:custGeom>
            <a:avLst/>
            <a:gdLst/>
            <a:ahLst/>
            <a:cxnLst/>
            <a:rect r="r" b="b" t="t" l="l"/>
            <a:pathLst>
              <a:path h="3028338" w="2291683">
                <a:moveTo>
                  <a:pt x="0" y="0"/>
                </a:moveTo>
                <a:lnTo>
                  <a:pt x="2291683" y="0"/>
                </a:lnTo>
                <a:lnTo>
                  <a:pt x="2291683" y="3028337"/>
                </a:lnTo>
                <a:lnTo>
                  <a:pt x="0" y="3028337"/>
                </a:lnTo>
                <a:lnTo>
                  <a:pt x="0" y="0"/>
                </a:lnTo>
                <a:close/>
              </a:path>
            </a:pathLst>
          </a:custGeom>
          <a:blipFill>
            <a:blip r:embed="rId2"/>
            <a:stretch>
              <a:fillRect l="-24704" t="0" r="-24704" b="0"/>
            </a:stretch>
          </a:blipFill>
        </p:spPr>
      </p:sp>
      <p:sp>
        <p:nvSpPr>
          <p:cNvPr name="Freeform 3" id="3"/>
          <p:cNvSpPr/>
          <p:nvPr/>
        </p:nvSpPr>
        <p:spPr>
          <a:xfrm flipH="false" flipV="false" rot="0">
            <a:off x="5381776" y="2232202"/>
            <a:ext cx="10892783" cy="3619473"/>
          </a:xfrm>
          <a:custGeom>
            <a:avLst/>
            <a:gdLst/>
            <a:ahLst/>
            <a:cxnLst/>
            <a:rect r="r" b="b" t="t" l="l"/>
            <a:pathLst>
              <a:path h="3619473" w="10892783">
                <a:moveTo>
                  <a:pt x="0" y="0"/>
                </a:moveTo>
                <a:lnTo>
                  <a:pt x="10892782" y="0"/>
                </a:lnTo>
                <a:lnTo>
                  <a:pt x="10892782" y="3619473"/>
                </a:lnTo>
                <a:lnTo>
                  <a:pt x="0" y="3619473"/>
                </a:lnTo>
                <a:lnTo>
                  <a:pt x="0" y="0"/>
                </a:lnTo>
                <a:close/>
              </a:path>
            </a:pathLst>
          </a:custGeom>
          <a:blipFill>
            <a:blip r:embed="rId3"/>
            <a:stretch>
              <a:fillRect l="0" t="-847" r="0" b="-847"/>
            </a:stretch>
          </a:blipFill>
        </p:spPr>
      </p:sp>
      <p:sp>
        <p:nvSpPr>
          <p:cNvPr name="TextBox 4" id="4"/>
          <p:cNvSpPr txBox="true"/>
          <p:nvPr/>
        </p:nvSpPr>
        <p:spPr>
          <a:xfrm rot="0">
            <a:off x="607430" y="1489902"/>
            <a:ext cx="2641075" cy="575655"/>
          </a:xfrm>
          <a:prstGeom prst="rect">
            <a:avLst/>
          </a:prstGeom>
        </p:spPr>
        <p:txBody>
          <a:bodyPr anchor="t" rtlCol="false" tIns="0" lIns="0" bIns="0" rIns="0">
            <a:spAutoFit/>
          </a:bodyPr>
          <a:lstStyle/>
          <a:p>
            <a:pPr algn="ctr">
              <a:lnSpc>
                <a:spcPts val="4719"/>
              </a:lnSpc>
              <a:spcBef>
                <a:spcPct val="0"/>
              </a:spcBef>
            </a:pPr>
            <a:r>
              <a:rPr lang="en-US" b="true" sz="3371">
                <a:solidFill>
                  <a:srgbClr val="000000"/>
                </a:solidFill>
                <a:latin typeface="Oswald Bold"/>
                <a:ea typeface="Oswald Bold"/>
                <a:cs typeface="Oswald Bold"/>
                <a:sym typeface="Oswald Bold"/>
              </a:rPr>
              <a:t>JMLR DATASET:</a:t>
            </a:r>
          </a:p>
        </p:txBody>
      </p:sp>
      <p:sp>
        <p:nvSpPr>
          <p:cNvPr name="Freeform 5" id="5"/>
          <p:cNvSpPr/>
          <p:nvPr/>
        </p:nvSpPr>
        <p:spPr>
          <a:xfrm flipH="false" flipV="false" rot="0">
            <a:off x="589731" y="6596420"/>
            <a:ext cx="3507933" cy="2695537"/>
          </a:xfrm>
          <a:custGeom>
            <a:avLst/>
            <a:gdLst/>
            <a:ahLst/>
            <a:cxnLst/>
            <a:rect r="r" b="b" t="t" l="l"/>
            <a:pathLst>
              <a:path h="2695537" w="3507933">
                <a:moveTo>
                  <a:pt x="0" y="0"/>
                </a:moveTo>
                <a:lnTo>
                  <a:pt x="3507934" y="0"/>
                </a:lnTo>
                <a:lnTo>
                  <a:pt x="3507934" y="2695537"/>
                </a:lnTo>
                <a:lnTo>
                  <a:pt x="0" y="2695537"/>
                </a:lnTo>
                <a:lnTo>
                  <a:pt x="0" y="0"/>
                </a:lnTo>
                <a:close/>
              </a:path>
            </a:pathLst>
          </a:custGeom>
          <a:blipFill>
            <a:blip r:embed="rId4"/>
            <a:stretch>
              <a:fillRect l="-21157" t="0" r="-21157" b="0"/>
            </a:stretch>
          </a:blipFill>
        </p:spPr>
      </p:sp>
      <p:sp>
        <p:nvSpPr>
          <p:cNvPr name="Freeform 6" id="6"/>
          <p:cNvSpPr/>
          <p:nvPr/>
        </p:nvSpPr>
        <p:spPr>
          <a:xfrm flipH="false" flipV="false" rot="0">
            <a:off x="4310116" y="6545967"/>
            <a:ext cx="13388153" cy="2796443"/>
          </a:xfrm>
          <a:custGeom>
            <a:avLst/>
            <a:gdLst/>
            <a:ahLst/>
            <a:cxnLst/>
            <a:rect r="r" b="b" t="t" l="l"/>
            <a:pathLst>
              <a:path h="2796443" w="13388153">
                <a:moveTo>
                  <a:pt x="0" y="0"/>
                </a:moveTo>
                <a:lnTo>
                  <a:pt x="13388153" y="0"/>
                </a:lnTo>
                <a:lnTo>
                  <a:pt x="13388153" y="2796443"/>
                </a:lnTo>
                <a:lnTo>
                  <a:pt x="0" y="2796443"/>
                </a:lnTo>
                <a:lnTo>
                  <a:pt x="0" y="0"/>
                </a:lnTo>
                <a:close/>
              </a:path>
            </a:pathLst>
          </a:custGeom>
          <a:blipFill>
            <a:blip r:embed="rId5"/>
            <a:stretch>
              <a:fillRect l="0" t="0" r="0" b="0"/>
            </a:stretch>
          </a:blipFill>
        </p:spPr>
      </p:sp>
      <p:sp>
        <p:nvSpPr>
          <p:cNvPr name="TextBox 7" id="7"/>
          <p:cNvSpPr txBox="true"/>
          <p:nvPr/>
        </p:nvSpPr>
        <p:spPr>
          <a:xfrm rot="0">
            <a:off x="607430" y="5813575"/>
            <a:ext cx="2310631" cy="453488"/>
          </a:xfrm>
          <a:prstGeom prst="rect">
            <a:avLst/>
          </a:prstGeom>
        </p:spPr>
        <p:txBody>
          <a:bodyPr anchor="t" rtlCol="false" tIns="0" lIns="0" bIns="0" rIns="0">
            <a:spAutoFit/>
          </a:bodyPr>
          <a:lstStyle/>
          <a:p>
            <a:pPr algn="ctr">
              <a:lnSpc>
                <a:spcPts val="3879"/>
              </a:lnSpc>
              <a:spcBef>
                <a:spcPct val="0"/>
              </a:spcBef>
            </a:pPr>
            <a:r>
              <a:rPr lang="en-US" b="true" sz="2771">
                <a:solidFill>
                  <a:srgbClr val="000000"/>
                </a:solidFill>
                <a:latin typeface="Oswald Bold"/>
                <a:ea typeface="Oswald Bold"/>
                <a:cs typeface="Oswald Bold"/>
                <a:sym typeface="Oswald Bold"/>
              </a:rPr>
              <a:t>ARXIV DATASET:</a:t>
            </a:r>
          </a:p>
        </p:txBody>
      </p:sp>
      <p:sp>
        <p:nvSpPr>
          <p:cNvPr name="TextBox 8" id="8"/>
          <p:cNvSpPr txBox="true"/>
          <p:nvPr/>
        </p:nvSpPr>
        <p:spPr>
          <a:xfrm rot="0">
            <a:off x="7013153" y="358516"/>
            <a:ext cx="4261693" cy="779026"/>
          </a:xfrm>
          <a:prstGeom prst="rect">
            <a:avLst/>
          </a:prstGeom>
        </p:spPr>
        <p:txBody>
          <a:bodyPr anchor="t" rtlCol="false" tIns="0" lIns="0" bIns="0" rIns="0">
            <a:spAutoFit/>
          </a:bodyPr>
          <a:lstStyle/>
          <a:p>
            <a:pPr algn="ctr">
              <a:lnSpc>
                <a:spcPts val="6411"/>
              </a:lnSpc>
            </a:pPr>
            <a:r>
              <a:rPr lang="en-US" sz="4579" b="true">
                <a:solidFill>
                  <a:srgbClr val="000000"/>
                </a:solidFill>
                <a:latin typeface="Oswald Bold"/>
                <a:ea typeface="Oswald Bold"/>
                <a:cs typeface="Oswald Bold"/>
                <a:sym typeface="Oswald Bold"/>
              </a:rPr>
              <a:t>DATA COLLECTION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51947" y="1136268"/>
            <a:ext cx="15253291" cy="2567637"/>
          </a:xfrm>
          <a:custGeom>
            <a:avLst/>
            <a:gdLst/>
            <a:ahLst/>
            <a:cxnLst/>
            <a:rect r="r" b="b" t="t" l="l"/>
            <a:pathLst>
              <a:path h="2567637" w="15253291">
                <a:moveTo>
                  <a:pt x="0" y="0"/>
                </a:moveTo>
                <a:lnTo>
                  <a:pt x="15253291" y="0"/>
                </a:lnTo>
                <a:lnTo>
                  <a:pt x="15253291" y="2567637"/>
                </a:lnTo>
                <a:lnTo>
                  <a:pt x="0" y="2567637"/>
                </a:lnTo>
                <a:lnTo>
                  <a:pt x="0" y="0"/>
                </a:lnTo>
                <a:close/>
              </a:path>
            </a:pathLst>
          </a:custGeom>
          <a:blipFill>
            <a:blip r:embed="rId2"/>
            <a:stretch>
              <a:fillRect l="0" t="0" r="0" b="0"/>
            </a:stretch>
          </a:blipFill>
        </p:spPr>
      </p:sp>
      <p:sp>
        <p:nvSpPr>
          <p:cNvPr name="TextBox 3" id="3"/>
          <p:cNvSpPr txBox="true"/>
          <p:nvPr/>
        </p:nvSpPr>
        <p:spPr>
          <a:xfrm rot="0">
            <a:off x="123198" y="282493"/>
            <a:ext cx="6449778" cy="537845"/>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a:ea typeface="Canva Sans"/>
                <a:cs typeface="Canva Sans"/>
                <a:sym typeface="Canva Sans"/>
              </a:rPr>
              <a:t>Extracted pdfs using the url,</a:t>
            </a:r>
          </a:p>
        </p:txBody>
      </p:sp>
      <p:sp>
        <p:nvSpPr>
          <p:cNvPr name="Freeform 4" id="4"/>
          <p:cNvSpPr/>
          <p:nvPr/>
        </p:nvSpPr>
        <p:spPr>
          <a:xfrm flipH="false" flipV="false" rot="0">
            <a:off x="10667642" y="4112210"/>
            <a:ext cx="6879120" cy="5686393"/>
          </a:xfrm>
          <a:custGeom>
            <a:avLst/>
            <a:gdLst/>
            <a:ahLst/>
            <a:cxnLst/>
            <a:rect r="r" b="b" t="t" l="l"/>
            <a:pathLst>
              <a:path h="5686393" w="6879120">
                <a:moveTo>
                  <a:pt x="0" y="0"/>
                </a:moveTo>
                <a:lnTo>
                  <a:pt x="6879120" y="0"/>
                </a:lnTo>
                <a:lnTo>
                  <a:pt x="6879120" y="5686393"/>
                </a:lnTo>
                <a:lnTo>
                  <a:pt x="0" y="5686393"/>
                </a:lnTo>
                <a:lnTo>
                  <a:pt x="0" y="0"/>
                </a:lnTo>
                <a:close/>
              </a:path>
            </a:pathLst>
          </a:custGeom>
          <a:blipFill>
            <a:blip r:embed="rId3"/>
            <a:stretch>
              <a:fillRect l="0" t="-18365" r="0" b="-18365"/>
            </a:stretch>
          </a:blipFill>
        </p:spPr>
      </p:sp>
      <p:sp>
        <p:nvSpPr>
          <p:cNvPr name="TextBox 5" id="5"/>
          <p:cNvSpPr txBox="true"/>
          <p:nvPr/>
        </p:nvSpPr>
        <p:spPr>
          <a:xfrm rot="0">
            <a:off x="0" y="4836333"/>
            <a:ext cx="10365426" cy="5590595"/>
          </a:xfrm>
          <a:prstGeom prst="rect">
            <a:avLst/>
          </a:prstGeom>
        </p:spPr>
        <p:txBody>
          <a:bodyPr anchor="t" rtlCol="false" tIns="0" lIns="0" bIns="0" rIns="0">
            <a:spAutoFit/>
          </a:bodyPr>
          <a:lstStyle/>
          <a:p>
            <a:pPr algn="ctr" marL="490704" indent="-245352" lvl="1">
              <a:lnSpc>
                <a:spcPts val="3181"/>
              </a:lnSpc>
              <a:buFont typeface="Arial"/>
              <a:buChar char="•"/>
            </a:pPr>
            <a:r>
              <a:rPr lang="en-US" sz="2272">
                <a:solidFill>
                  <a:srgbClr val="000000"/>
                </a:solidFill>
                <a:latin typeface="Roboto Condensed"/>
                <a:ea typeface="Roboto Condensed"/>
                <a:cs typeface="Roboto Condensed"/>
                <a:sym typeface="Roboto Condensed"/>
              </a:rPr>
              <a:t> </a:t>
            </a:r>
            <a:r>
              <a:rPr lang="en-US" sz="2272">
                <a:solidFill>
                  <a:srgbClr val="000000"/>
                </a:solidFill>
                <a:latin typeface="Roboto Condensed"/>
                <a:ea typeface="Roboto Condensed"/>
                <a:cs typeface="Roboto Condensed"/>
                <a:sym typeface="Roboto Condensed"/>
              </a:rPr>
              <a:t>Initial filtering targeted the selection of documents relevant to the fields of Machine Learning (ML) and Artificial Intelligence (AI) by extracting records where the 'categories' attribute was marked as "cs.AI" or "cs.LG" from the arXiv dataset.</a:t>
            </a:r>
          </a:p>
          <a:p>
            <a:pPr algn="ctr">
              <a:lnSpc>
                <a:spcPts val="3181"/>
              </a:lnSpc>
            </a:pPr>
          </a:p>
          <a:p>
            <a:pPr algn="ctr" marL="490704" indent="-245352" lvl="1">
              <a:lnSpc>
                <a:spcPts val="3181"/>
              </a:lnSpc>
              <a:buFont typeface="Arial"/>
              <a:buChar char="•"/>
            </a:pPr>
            <a:r>
              <a:rPr lang="en-US" sz="2272">
                <a:solidFill>
                  <a:srgbClr val="000000"/>
                </a:solidFill>
                <a:latin typeface="Roboto Condensed"/>
                <a:ea typeface="Roboto Condensed"/>
                <a:cs typeface="Roboto Condensed"/>
                <a:sym typeface="Roboto Condensed"/>
              </a:rPr>
              <a:t>To facilitate the extraction of the actual papers, the arXiv URL is composed using the unique identifiers in the dataset, forming links such as "https://arxiv.org/pdf/&lt;id&gt;.pdf" </a:t>
            </a:r>
          </a:p>
          <a:p>
            <a:pPr algn="ctr">
              <a:lnSpc>
                <a:spcPts val="3181"/>
              </a:lnSpc>
            </a:pPr>
          </a:p>
          <a:p>
            <a:pPr algn="ctr" marL="490704" indent="-245352" lvl="1">
              <a:lnSpc>
                <a:spcPts val="3181"/>
              </a:lnSpc>
              <a:buFont typeface="Arial"/>
              <a:buChar char="•"/>
            </a:pPr>
            <a:r>
              <a:rPr lang="en-US" sz="2272">
                <a:solidFill>
                  <a:srgbClr val="000000"/>
                </a:solidFill>
                <a:latin typeface="Roboto Condensed"/>
                <a:ea typeface="Roboto Condensed"/>
                <a:cs typeface="Roboto Condensed"/>
                <a:sym typeface="Roboto Condensed"/>
              </a:rPr>
              <a:t>P</a:t>
            </a:r>
            <a:r>
              <a:rPr lang="en-US" sz="2272">
                <a:solidFill>
                  <a:srgbClr val="000000"/>
                </a:solidFill>
                <a:latin typeface="Roboto Condensed"/>
                <a:ea typeface="Roboto Condensed"/>
                <a:cs typeface="Roboto Condensed"/>
                <a:sym typeface="Roboto Condensed"/>
              </a:rPr>
              <a:t>apers that had been withdrawn or inaccessible were identified and excluded from the dataset to maintain its integrity.</a:t>
            </a:r>
          </a:p>
          <a:p>
            <a:pPr algn="ctr">
              <a:lnSpc>
                <a:spcPts val="3181"/>
              </a:lnSpc>
            </a:pPr>
          </a:p>
          <a:p>
            <a:pPr algn="ctr" marL="490704" indent="-245352" lvl="1">
              <a:lnSpc>
                <a:spcPts val="3181"/>
              </a:lnSpc>
              <a:buFont typeface="Arial"/>
              <a:buChar char="•"/>
            </a:pPr>
            <a:r>
              <a:rPr lang="en-US" sz="2272">
                <a:solidFill>
                  <a:srgbClr val="000000"/>
                </a:solidFill>
                <a:latin typeface="Roboto Condensed"/>
                <a:ea typeface="Roboto Condensed"/>
                <a:cs typeface="Roboto Condensed"/>
                <a:sym typeface="Roboto Condensed"/>
              </a:rPr>
              <a:t>I</a:t>
            </a:r>
            <a:r>
              <a:rPr lang="en-US" sz="2272">
                <a:solidFill>
                  <a:srgbClr val="000000"/>
                </a:solidFill>
                <a:latin typeface="Roboto Condensed"/>
                <a:ea typeface="Roboto Condensed"/>
                <a:cs typeface="Roboto Condensed"/>
                <a:sym typeface="Roboto Condensed"/>
              </a:rPr>
              <a:t>ntegrates seamlessly with visual captioning techniques powered by Llama3, pytesseract, and the Unstructured API to further enhance the extraction of textual data embedded within images, such as table headers or annotations.</a:t>
            </a:r>
          </a:p>
          <a:p>
            <a:pPr algn="ctr">
              <a:lnSpc>
                <a:spcPts val="3181"/>
              </a:lnSpc>
            </a:pPr>
          </a:p>
        </p:txBody>
      </p:sp>
      <p:sp>
        <p:nvSpPr>
          <p:cNvPr name="TextBox 6" id="6"/>
          <p:cNvSpPr txBox="true"/>
          <p:nvPr/>
        </p:nvSpPr>
        <p:spPr>
          <a:xfrm rot="0">
            <a:off x="2381619" y="3862221"/>
            <a:ext cx="5602188" cy="779026"/>
          </a:xfrm>
          <a:prstGeom prst="rect">
            <a:avLst/>
          </a:prstGeom>
        </p:spPr>
        <p:txBody>
          <a:bodyPr anchor="t" rtlCol="false" tIns="0" lIns="0" bIns="0" rIns="0">
            <a:spAutoFit/>
          </a:bodyPr>
          <a:lstStyle/>
          <a:p>
            <a:pPr algn="ctr">
              <a:lnSpc>
                <a:spcPts val="6411"/>
              </a:lnSpc>
            </a:pPr>
            <a:r>
              <a:rPr lang="en-US" sz="4579" b="true">
                <a:solidFill>
                  <a:srgbClr val="000000"/>
                </a:solidFill>
                <a:latin typeface="Oswald Bold"/>
                <a:ea typeface="Oswald Bold"/>
                <a:cs typeface="Oswald Bold"/>
                <a:sym typeface="Oswald Bold"/>
              </a:rPr>
              <a:t>DATA PRE-PROCESSING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97998" y="245587"/>
            <a:ext cx="4060924" cy="779026"/>
          </a:xfrm>
          <a:prstGeom prst="rect">
            <a:avLst/>
          </a:prstGeom>
        </p:spPr>
        <p:txBody>
          <a:bodyPr anchor="t" rtlCol="false" tIns="0" lIns="0" bIns="0" rIns="0">
            <a:spAutoFit/>
          </a:bodyPr>
          <a:lstStyle/>
          <a:p>
            <a:pPr algn="ctr">
              <a:lnSpc>
                <a:spcPts val="6411"/>
              </a:lnSpc>
            </a:pPr>
            <a:r>
              <a:rPr lang="en-US" sz="4579" b="true">
                <a:solidFill>
                  <a:srgbClr val="000000"/>
                </a:solidFill>
                <a:latin typeface="Oswald Bold"/>
                <a:ea typeface="Oswald Bold"/>
                <a:cs typeface="Oswald Bold"/>
                <a:sym typeface="Oswald Bold"/>
              </a:rPr>
              <a:t>DATA STATISTICS</a:t>
            </a:r>
          </a:p>
        </p:txBody>
      </p:sp>
      <p:sp>
        <p:nvSpPr>
          <p:cNvPr name="Freeform 3" id="3"/>
          <p:cNvSpPr/>
          <p:nvPr/>
        </p:nvSpPr>
        <p:spPr>
          <a:xfrm flipH="false" flipV="false" rot="0">
            <a:off x="10682230" y="5843308"/>
            <a:ext cx="4893173" cy="4222875"/>
          </a:xfrm>
          <a:custGeom>
            <a:avLst/>
            <a:gdLst/>
            <a:ahLst/>
            <a:cxnLst/>
            <a:rect r="r" b="b" t="t" l="l"/>
            <a:pathLst>
              <a:path h="4222875" w="4893173">
                <a:moveTo>
                  <a:pt x="0" y="0"/>
                </a:moveTo>
                <a:lnTo>
                  <a:pt x="4893173" y="0"/>
                </a:lnTo>
                <a:lnTo>
                  <a:pt x="4893173" y="4222876"/>
                </a:lnTo>
                <a:lnTo>
                  <a:pt x="0" y="4222876"/>
                </a:lnTo>
                <a:lnTo>
                  <a:pt x="0" y="0"/>
                </a:lnTo>
                <a:close/>
              </a:path>
            </a:pathLst>
          </a:custGeom>
          <a:blipFill>
            <a:blip r:embed="rId2"/>
            <a:stretch>
              <a:fillRect l="0" t="0" r="0" b="0"/>
            </a:stretch>
          </a:blipFill>
        </p:spPr>
      </p:sp>
      <p:sp>
        <p:nvSpPr>
          <p:cNvPr name="Freeform 4" id="4"/>
          <p:cNvSpPr/>
          <p:nvPr/>
        </p:nvSpPr>
        <p:spPr>
          <a:xfrm flipH="false" flipV="false" rot="0">
            <a:off x="1371132" y="1337846"/>
            <a:ext cx="6821854" cy="4312522"/>
          </a:xfrm>
          <a:custGeom>
            <a:avLst/>
            <a:gdLst/>
            <a:ahLst/>
            <a:cxnLst/>
            <a:rect r="r" b="b" t="t" l="l"/>
            <a:pathLst>
              <a:path h="4312522" w="6821854">
                <a:moveTo>
                  <a:pt x="0" y="0"/>
                </a:moveTo>
                <a:lnTo>
                  <a:pt x="6821854" y="0"/>
                </a:lnTo>
                <a:lnTo>
                  <a:pt x="6821854" y="4312522"/>
                </a:lnTo>
                <a:lnTo>
                  <a:pt x="0" y="4312522"/>
                </a:lnTo>
                <a:lnTo>
                  <a:pt x="0" y="0"/>
                </a:lnTo>
                <a:close/>
              </a:path>
            </a:pathLst>
          </a:custGeom>
          <a:blipFill>
            <a:blip r:embed="rId3"/>
            <a:stretch>
              <a:fillRect l="0" t="0" r="0" b="0"/>
            </a:stretch>
          </a:blipFill>
        </p:spPr>
      </p:sp>
      <p:sp>
        <p:nvSpPr>
          <p:cNvPr name="Freeform 5" id="5"/>
          <p:cNvSpPr/>
          <p:nvPr/>
        </p:nvSpPr>
        <p:spPr>
          <a:xfrm flipH="false" flipV="false" rot="0">
            <a:off x="10065906" y="1482999"/>
            <a:ext cx="6125820" cy="3906011"/>
          </a:xfrm>
          <a:custGeom>
            <a:avLst/>
            <a:gdLst/>
            <a:ahLst/>
            <a:cxnLst/>
            <a:rect r="r" b="b" t="t" l="l"/>
            <a:pathLst>
              <a:path h="3906011" w="6125820">
                <a:moveTo>
                  <a:pt x="0" y="0"/>
                </a:moveTo>
                <a:lnTo>
                  <a:pt x="6125820" y="0"/>
                </a:lnTo>
                <a:lnTo>
                  <a:pt x="6125820" y="3906010"/>
                </a:lnTo>
                <a:lnTo>
                  <a:pt x="0" y="3906010"/>
                </a:lnTo>
                <a:lnTo>
                  <a:pt x="0" y="0"/>
                </a:lnTo>
                <a:close/>
              </a:path>
            </a:pathLst>
          </a:custGeom>
          <a:blipFill>
            <a:blip r:embed="rId4"/>
            <a:stretch>
              <a:fillRect l="0" t="0" r="0" b="0"/>
            </a:stretch>
          </a:blipFill>
        </p:spPr>
      </p:sp>
      <p:sp>
        <p:nvSpPr>
          <p:cNvPr name="Freeform 6" id="6"/>
          <p:cNvSpPr/>
          <p:nvPr/>
        </p:nvSpPr>
        <p:spPr>
          <a:xfrm flipH="false" flipV="false" rot="0">
            <a:off x="1481853" y="6079617"/>
            <a:ext cx="6600412" cy="3854537"/>
          </a:xfrm>
          <a:custGeom>
            <a:avLst/>
            <a:gdLst/>
            <a:ahLst/>
            <a:cxnLst/>
            <a:rect r="r" b="b" t="t" l="l"/>
            <a:pathLst>
              <a:path h="3854537" w="6600412">
                <a:moveTo>
                  <a:pt x="0" y="0"/>
                </a:moveTo>
                <a:lnTo>
                  <a:pt x="6600412" y="0"/>
                </a:lnTo>
                <a:lnTo>
                  <a:pt x="6600412" y="3854538"/>
                </a:lnTo>
                <a:lnTo>
                  <a:pt x="0" y="3854538"/>
                </a:lnTo>
                <a:lnTo>
                  <a:pt x="0" y="0"/>
                </a:lnTo>
                <a:close/>
              </a:path>
            </a:pathLst>
          </a:custGeom>
          <a:blipFill>
            <a:blip r:embed="rId5"/>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7966" y="4317667"/>
            <a:ext cx="13328565" cy="5697366"/>
          </a:xfrm>
          <a:custGeom>
            <a:avLst/>
            <a:gdLst/>
            <a:ahLst/>
            <a:cxnLst/>
            <a:rect r="r" b="b" t="t" l="l"/>
            <a:pathLst>
              <a:path h="5697366" w="13328565">
                <a:moveTo>
                  <a:pt x="0" y="0"/>
                </a:moveTo>
                <a:lnTo>
                  <a:pt x="13328565" y="0"/>
                </a:lnTo>
                <a:lnTo>
                  <a:pt x="13328565" y="5697367"/>
                </a:lnTo>
                <a:lnTo>
                  <a:pt x="0" y="5697367"/>
                </a:lnTo>
                <a:lnTo>
                  <a:pt x="0" y="0"/>
                </a:lnTo>
                <a:close/>
              </a:path>
            </a:pathLst>
          </a:custGeom>
          <a:blipFill>
            <a:blip r:embed="rId2"/>
            <a:stretch>
              <a:fillRect l="0" t="0" r="0" b="0"/>
            </a:stretch>
          </a:blipFill>
        </p:spPr>
      </p:sp>
      <p:sp>
        <p:nvSpPr>
          <p:cNvPr name="TextBox 3" id="3"/>
          <p:cNvSpPr txBox="true"/>
          <p:nvPr/>
        </p:nvSpPr>
        <p:spPr>
          <a:xfrm rot="0">
            <a:off x="540975" y="138433"/>
            <a:ext cx="17302438" cy="1448197"/>
          </a:xfrm>
          <a:prstGeom prst="rect">
            <a:avLst/>
          </a:prstGeom>
        </p:spPr>
        <p:txBody>
          <a:bodyPr anchor="t" rtlCol="false" tIns="0" lIns="0" bIns="0" rIns="0">
            <a:spAutoFit/>
          </a:bodyPr>
          <a:lstStyle/>
          <a:p>
            <a:pPr algn="ctr">
              <a:lnSpc>
                <a:spcPts val="5808"/>
              </a:lnSpc>
            </a:pPr>
            <a:r>
              <a:rPr lang="en-US" b="true" sz="4149">
                <a:solidFill>
                  <a:srgbClr val="000000"/>
                </a:solidFill>
                <a:latin typeface="Oswald Bold"/>
                <a:ea typeface="Oswald Bold"/>
                <a:cs typeface="Oswald Bold"/>
                <a:sym typeface="Oswald Bold"/>
              </a:rPr>
              <a:t>EVALUATING OPTIMIZATION STRATEGIES FOR RETRIEVAL-AUGMENTED GENERATION(RAG) AND MAIN VECTOR DATABASE CORPUS</a:t>
            </a:r>
          </a:p>
        </p:txBody>
      </p:sp>
      <p:sp>
        <p:nvSpPr>
          <p:cNvPr name="TextBox 4" id="4"/>
          <p:cNvSpPr txBox="true"/>
          <p:nvPr/>
        </p:nvSpPr>
        <p:spPr>
          <a:xfrm rot="0">
            <a:off x="1251493" y="1945549"/>
            <a:ext cx="18214349" cy="431653"/>
          </a:xfrm>
          <a:prstGeom prst="rect">
            <a:avLst/>
          </a:prstGeom>
        </p:spPr>
        <p:txBody>
          <a:bodyPr anchor="t" rtlCol="false" tIns="0" lIns="0" bIns="0" rIns="0">
            <a:spAutoFit/>
          </a:bodyPr>
          <a:lstStyle/>
          <a:p>
            <a:pPr algn="just">
              <a:lnSpc>
                <a:spcPts val="3508"/>
              </a:lnSpc>
            </a:pPr>
            <a:r>
              <a:rPr lang="en-US" sz="2505" b="true">
                <a:solidFill>
                  <a:srgbClr val="000000"/>
                </a:solidFill>
                <a:latin typeface="Canva Sans Bold"/>
                <a:ea typeface="Canva Sans Bold"/>
                <a:cs typeface="Canva Sans Bold"/>
                <a:sym typeface="Canva Sans Bold"/>
              </a:rPr>
              <a:t>Text Splitters:</a:t>
            </a:r>
            <a:r>
              <a:rPr lang="en-US" sz="2505">
                <a:solidFill>
                  <a:srgbClr val="000000"/>
                </a:solidFill>
                <a:latin typeface="Canva Sans"/>
                <a:ea typeface="Canva Sans"/>
                <a:cs typeface="Canva Sans"/>
                <a:sym typeface="Canva Sans"/>
              </a:rPr>
              <a:t> RecursiveCharacterTextSplitter' performs better </a:t>
            </a:r>
          </a:p>
        </p:txBody>
      </p:sp>
      <p:sp>
        <p:nvSpPr>
          <p:cNvPr name="TextBox 5" id="5"/>
          <p:cNvSpPr txBox="true"/>
          <p:nvPr/>
        </p:nvSpPr>
        <p:spPr>
          <a:xfrm rot="0">
            <a:off x="1251493" y="2500158"/>
            <a:ext cx="12541648" cy="389253"/>
          </a:xfrm>
          <a:prstGeom prst="rect">
            <a:avLst/>
          </a:prstGeom>
        </p:spPr>
        <p:txBody>
          <a:bodyPr anchor="t" rtlCol="false" tIns="0" lIns="0" bIns="0" rIns="0">
            <a:spAutoFit/>
          </a:bodyPr>
          <a:lstStyle/>
          <a:p>
            <a:pPr algn="l">
              <a:lnSpc>
                <a:spcPts val="3220"/>
              </a:lnSpc>
            </a:pPr>
            <a:r>
              <a:rPr lang="en-US" sz="2300" b="true">
                <a:solidFill>
                  <a:srgbClr val="000000"/>
                </a:solidFill>
                <a:latin typeface="Canva Sans Bold"/>
                <a:ea typeface="Canva Sans Bold"/>
                <a:cs typeface="Canva Sans Bold"/>
                <a:sym typeface="Canva Sans Bold"/>
              </a:rPr>
              <a:t>Data Segmentation: </a:t>
            </a:r>
            <a:r>
              <a:rPr lang="en-US" sz="2300">
                <a:solidFill>
                  <a:srgbClr val="000000"/>
                </a:solidFill>
                <a:latin typeface="Canva Sans"/>
                <a:ea typeface="Canva Sans"/>
                <a:cs typeface="Canva Sans"/>
                <a:sym typeface="Canva Sans"/>
              </a:rPr>
              <a:t>the model performs better with chunk size of 500</a:t>
            </a:r>
          </a:p>
        </p:txBody>
      </p:sp>
      <p:sp>
        <p:nvSpPr>
          <p:cNvPr name="TextBox 6" id="6"/>
          <p:cNvSpPr txBox="true"/>
          <p:nvPr/>
        </p:nvSpPr>
        <p:spPr>
          <a:xfrm rot="0">
            <a:off x="1251493" y="3022761"/>
            <a:ext cx="20476906" cy="372743"/>
          </a:xfrm>
          <a:prstGeom prst="rect">
            <a:avLst/>
          </a:prstGeom>
        </p:spPr>
        <p:txBody>
          <a:bodyPr anchor="t" rtlCol="false" tIns="0" lIns="0" bIns="0" rIns="0">
            <a:spAutoFit/>
          </a:bodyPr>
          <a:lstStyle/>
          <a:p>
            <a:pPr algn="l">
              <a:lnSpc>
                <a:spcPts val="3080"/>
              </a:lnSpc>
            </a:pPr>
            <a:r>
              <a:rPr lang="en-US" sz="2200" b="true">
                <a:solidFill>
                  <a:srgbClr val="000000"/>
                </a:solidFill>
                <a:latin typeface="Canva Sans Bold"/>
                <a:ea typeface="Canva Sans Bold"/>
                <a:cs typeface="Canva Sans Bold"/>
                <a:sym typeface="Canva Sans Bold"/>
              </a:rPr>
              <a:t>Embedding Model Comparisons: </a:t>
            </a:r>
            <a:r>
              <a:rPr lang="en-US" sz="2200">
                <a:solidFill>
                  <a:srgbClr val="000000"/>
                </a:solidFill>
                <a:latin typeface="Canva Sans"/>
                <a:ea typeface="Canva Sans"/>
                <a:cs typeface="Canva Sans"/>
                <a:sym typeface="Canva Sans"/>
              </a:rPr>
              <a:t>gte-large-en-v1.5' embedding model performs better</a:t>
            </a:r>
            <a:r>
              <a:rPr lang="en-US" sz="2200">
                <a:solidFill>
                  <a:srgbClr val="000000"/>
                </a:solidFill>
                <a:latin typeface="Canva Sans"/>
                <a:ea typeface="Canva Sans"/>
                <a:cs typeface="Canva Sans"/>
                <a:sym typeface="Canva Sans"/>
              </a:rPr>
              <a:t> </a:t>
            </a:r>
          </a:p>
        </p:txBody>
      </p:sp>
      <p:sp>
        <p:nvSpPr>
          <p:cNvPr name="TextBox 7" id="7"/>
          <p:cNvSpPr txBox="true"/>
          <p:nvPr/>
        </p:nvSpPr>
        <p:spPr>
          <a:xfrm rot="0">
            <a:off x="1251493" y="3528855"/>
            <a:ext cx="20476906" cy="372743"/>
          </a:xfrm>
          <a:prstGeom prst="rect">
            <a:avLst/>
          </a:prstGeom>
        </p:spPr>
        <p:txBody>
          <a:bodyPr anchor="t" rtlCol="false" tIns="0" lIns="0" bIns="0" rIns="0">
            <a:spAutoFit/>
          </a:bodyPr>
          <a:lstStyle/>
          <a:p>
            <a:pPr algn="l">
              <a:lnSpc>
                <a:spcPts val="3080"/>
              </a:lnSpc>
            </a:pPr>
            <a:r>
              <a:rPr lang="en-US" sz="2200" b="true">
                <a:solidFill>
                  <a:srgbClr val="000000"/>
                </a:solidFill>
                <a:latin typeface="Canva Sans Bold"/>
                <a:ea typeface="Canva Sans Bold"/>
                <a:cs typeface="Canva Sans Bold"/>
                <a:sym typeface="Canva Sans Bold"/>
              </a:rPr>
              <a:t>Vector Database: </a:t>
            </a:r>
            <a:r>
              <a:rPr lang="en-US" sz="2200">
                <a:solidFill>
                  <a:srgbClr val="000000"/>
                </a:solidFill>
                <a:latin typeface="Canva Sans"/>
                <a:ea typeface="Canva Sans"/>
                <a:cs typeface="Canva Sans"/>
                <a:sym typeface="Canva Sans"/>
              </a:rPr>
              <a:t>FAISS and ChromaDB performs better</a:t>
            </a:r>
            <a:r>
              <a:rPr lang="en-US" sz="2200">
                <a:solidFill>
                  <a:srgbClr val="000000"/>
                </a:solidFill>
                <a:latin typeface="Canva Sans"/>
                <a:ea typeface="Canva Sans"/>
                <a:cs typeface="Canva Sans"/>
                <a:sym typeface="Canva Sans"/>
              </a:rPr>
              <a:t> </a:t>
            </a:r>
          </a:p>
        </p:txBody>
      </p:sp>
      <p:sp>
        <p:nvSpPr>
          <p:cNvPr name="Freeform 8" id="8"/>
          <p:cNvSpPr/>
          <p:nvPr/>
        </p:nvSpPr>
        <p:spPr>
          <a:xfrm flipH="false" flipV="false" rot="0">
            <a:off x="395695" y="8145104"/>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59552" y="600507"/>
            <a:ext cx="13708378" cy="3021555"/>
          </a:xfrm>
          <a:custGeom>
            <a:avLst/>
            <a:gdLst/>
            <a:ahLst/>
            <a:cxnLst/>
            <a:rect r="r" b="b" t="t" l="l"/>
            <a:pathLst>
              <a:path h="3021555" w="13708378">
                <a:moveTo>
                  <a:pt x="0" y="0"/>
                </a:moveTo>
                <a:lnTo>
                  <a:pt x="13708378" y="0"/>
                </a:lnTo>
                <a:lnTo>
                  <a:pt x="13708378" y="3021555"/>
                </a:lnTo>
                <a:lnTo>
                  <a:pt x="0" y="3021555"/>
                </a:lnTo>
                <a:lnTo>
                  <a:pt x="0" y="0"/>
                </a:lnTo>
                <a:close/>
              </a:path>
            </a:pathLst>
          </a:custGeom>
          <a:blipFill>
            <a:blip r:embed="rId2"/>
            <a:stretch>
              <a:fillRect l="0" t="0" r="0" b="0"/>
            </a:stretch>
          </a:blipFill>
        </p:spPr>
      </p:sp>
      <p:sp>
        <p:nvSpPr>
          <p:cNvPr name="Freeform 3" id="3"/>
          <p:cNvSpPr/>
          <p:nvPr/>
        </p:nvSpPr>
        <p:spPr>
          <a:xfrm flipH="false" flipV="false" rot="0">
            <a:off x="1759552" y="4102517"/>
            <a:ext cx="6854189" cy="5391197"/>
          </a:xfrm>
          <a:custGeom>
            <a:avLst/>
            <a:gdLst/>
            <a:ahLst/>
            <a:cxnLst/>
            <a:rect r="r" b="b" t="t" l="l"/>
            <a:pathLst>
              <a:path h="5391197" w="6854189">
                <a:moveTo>
                  <a:pt x="0" y="0"/>
                </a:moveTo>
                <a:lnTo>
                  <a:pt x="6854189" y="0"/>
                </a:lnTo>
                <a:lnTo>
                  <a:pt x="6854189" y="5391197"/>
                </a:lnTo>
                <a:lnTo>
                  <a:pt x="0" y="5391197"/>
                </a:lnTo>
                <a:lnTo>
                  <a:pt x="0" y="0"/>
                </a:lnTo>
                <a:close/>
              </a:path>
            </a:pathLst>
          </a:custGeom>
          <a:blipFill>
            <a:blip r:embed="rId3"/>
            <a:stretch>
              <a:fillRect l="0" t="0" r="0" b="-2305"/>
            </a:stretch>
          </a:blipFill>
        </p:spPr>
      </p:sp>
      <p:sp>
        <p:nvSpPr>
          <p:cNvPr name="Freeform 4" id="4"/>
          <p:cNvSpPr/>
          <p:nvPr/>
        </p:nvSpPr>
        <p:spPr>
          <a:xfrm flipH="false" flipV="false" rot="0">
            <a:off x="16041836" y="8145104"/>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91483" y="6083850"/>
            <a:ext cx="6296754" cy="714266"/>
          </a:xfrm>
          <a:prstGeom prst="rect">
            <a:avLst/>
          </a:prstGeom>
        </p:spPr>
        <p:txBody>
          <a:bodyPr anchor="t" rtlCol="false" tIns="0" lIns="0" bIns="0" rIns="0">
            <a:spAutoFit/>
          </a:bodyPr>
          <a:lstStyle/>
          <a:p>
            <a:pPr algn="ctr">
              <a:lnSpc>
                <a:spcPts val="5808"/>
              </a:lnSpc>
            </a:pPr>
            <a:r>
              <a:rPr lang="en-US" b="true" sz="4149">
                <a:solidFill>
                  <a:srgbClr val="000000"/>
                </a:solidFill>
                <a:latin typeface="Oswald Bold"/>
                <a:ea typeface="Oswald Bold"/>
                <a:cs typeface="Oswald Bold"/>
                <a:sym typeface="Oswald Bold"/>
              </a:rPr>
              <a:t>MAIN VECTOR DATABASE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60410" y="5815737"/>
            <a:ext cx="14555859" cy="3317523"/>
          </a:xfrm>
          <a:custGeom>
            <a:avLst/>
            <a:gdLst/>
            <a:ahLst/>
            <a:cxnLst/>
            <a:rect r="r" b="b" t="t" l="l"/>
            <a:pathLst>
              <a:path h="3317523" w="14555859">
                <a:moveTo>
                  <a:pt x="0" y="0"/>
                </a:moveTo>
                <a:lnTo>
                  <a:pt x="14555858" y="0"/>
                </a:lnTo>
                <a:lnTo>
                  <a:pt x="14555858" y="3317522"/>
                </a:lnTo>
                <a:lnTo>
                  <a:pt x="0" y="3317522"/>
                </a:lnTo>
                <a:lnTo>
                  <a:pt x="0" y="0"/>
                </a:lnTo>
                <a:close/>
              </a:path>
            </a:pathLst>
          </a:custGeom>
          <a:blipFill>
            <a:blip r:embed="rId2"/>
            <a:stretch>
              <a:fillRect l="0" t="0" r="0" b="0"/>
            </a:stretch>
          </a:blipFill>
        </p:spPr>
      </p:sp>
      <p:sp>
        <p:nvSpPr>
          <p:cNvPr name="TextBox 3" id="3"/>
          <p:cNvSpPr txBox="true"/>
          <p:nvPr/>
        </p:nvSpPr>
        <p:spPr>
          <a:xfrm rot="0">
            <a:off x="1440658" y="1631996"/>
            <a:ext cx="14795362" cy="877570"/>
          </a:xfrm>
          <a:prstGeom prst="rect">
            <a:avLst/>
          </a:prstGeom>
        </p:spPr>
        <p:txBody>
          <a:bodyPr anchor="t" rtlCol="false" tIns="0" lIns="0" bIns="0" rIns="0">
            <a:spAutoFit/>
          </a:bodyPr>
          <a:lstStyle/>
          <a:p>
            <a:pPr algn="ctr">
              <a:lnSpc>
                <a:spcPts val="7279"/>
              </a:lnSpc>
            </a:pPr>
            <a:r>
              <a:rPr lang="en-US" sz="5199" b="true">
                <a:solidFill>
                  <a:srgbClr val="000000"/>
                </a:solidFill>
                <a:latin typeface="Oswald Bold"/>
                <a:ea typeface="Oswald Bold"/>
                <a:cs typeface="Oswald Bold"/>
                <a:sym typeface="Oswald Bold"/>
              </a:rPr>
              <a:t>DATA TRAINING AND VALIDATION</a:t>
            </a:r>
          </a:p>
        </p:txBody>
      </p:sp>
      <p:sp>
        <p:nvSpPr>
          <p:cNvPr name="TextBox 4" id="4"/>
          <p:cNvSpPr txBox="true"/>
          <p:nvPr/>
        </p:nvSpPr>
        <p:spPr>
          <a:xfrm rot="0">
            <a:off x="1560410" y="2969667"/>
            <a:ext cx="14555859" cy="284607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data is split into an 80/10/10 ratio, and the train pdfs are used to train our main corpus of data.</a:t>
            </a:r>
          </a:p>
          <a:p>
            <a:pPr algn="l" marL="582933" indent="-291467" lvl="1">
              <a:lnSpc>
                <a:spcPts val="3780"/>
              </a:lnSpc>
              <a:buFont typeface="Arial"/>
              <a:buChar char="•"/>
            </a:pPr>
            <a:r>
              <a:rPr lang="en-US" sz="2700">
                <a:solidFill>
                  <a:srgbClr val="000000"/>
                </a:solidFill>
                <a:latin typeface="Canva Sans"/>
                <a:ea typeface="Canva Sans"/>
                <a:cs typeface="Canva Sans"/>
                <a:sym typeface="Canva Sans"/>
              </a:rPr>
              <a:t>The validation dataset is used for testing the performance of the model by manually creating the questions, ground_truth and compared with the RAG_Answers for validation.</a:t>
            </a:r>
          </a:p>
          <a:p>
            <a:pPr algn="l">
              <a:lnSpc>
                <a:spcPts val="3780"/>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304245"/>
            <a:ext cx="12090799" cy="1055057"/>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MODELING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304245"/>
            <a:ext cx="12090799" cy="1055057"/>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ACKNOWLEDGEMENT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62439" y="2176462"/>
            <a:ext cx="18966033" cy="7818308"/>
          </a:xfrm>
          <a:prstGeom prst="rect">
            <a:avLst/>
          </a:prstGeom>
        </p:spPr>
        <p:txBody>
          <a:bodyPr anchor="t" rtlCol="false" tIns="0" lIns="0" bIns="0" rIns="0">
            <a:spAutoFit/>
          </a:bodyPr>
          <a:lstStyle/>
          <a:p>
            <a:pPr algn="l">
              <a:lnSpc>
                <a:spcPts val="4571"/>
              </a:lnSpc>
            </a:pPr>
          </a:p>
          <a:p>
            <a:pPr algn="l" marL="1381761" indent="-460587" lvl="2">
              <a:lnSpc>
                <a:spcPts val="4480"/>
              </a:lnSpc>
              <a:buFont typeface="Arial"/>
              <a:buChar char="⚬"/>
            </a:pPr>
            <a:r>
              <a:rPr lang="en-US" b="true" sz="3200">
                <a:solidFill>
                  <a:srgbClr val="000000"/>
                </a:solidFill>
                <a:latin typeface="Roboto Condensed Bold"/>
                <a:ea typeface="Roboto Condensed Bold"/>
                <a:cs typeface="Roboto Condensed Bold"/>
                <a:sym typeface="Roboto Condensed Bold"/>
              </a:rPr>
              <a:t>Approach</a:t>
            </a:r>
          </a:p>
          <a:p>
            <a:pPr algn="l" marL="2072642" indent="-518160" lvl="3">
              <a:lnSpc>
                <a:spcPts val="4480"/>
              </a:lnSpc>
              <a:buFont typeface="Arial"/>
              <a:buChar char="￭"/>
            </a:pPr>
            <a:r>
              <a:rPr lang="en-US" b="true" sz="3200">
                <a:solidFill>
                  <a:srgbClr val="C51C2E"/>
                </a:solidFill>
                <a:latin typeface="Roboto Condensed Bold"/>
                <a:ea typeface="Roboto Condensed Bold"/>
                <a:cs typeface="Roboto Condensed Bold"/>
                <a:sym typeface="Roboto Condensed Bold"/>
              </a:rPr>
              <a:t>Document Processing</a:t>
            </a:r>
            <a:r>
              <a:rPr lang="en-US" sz="3200">
                <a:solidFill>
                  <a:srgbClr val="000000"/>
                </a:solidFill>
                <a:latin typeface="Roboto Condensed"/>
                <a:ea typeface="Roboto Condensed"/>
                <a:cs typeface="Roboto Condensed"/>
                <a:sym typeface="Roboto Condensed"/>
              </a:rPr>
              <a:t>: Scientific publications are processed using PyPDFLoader, converting PDF pages into text, which is then chunked into contextually rich segments with the </a:t>
            </a:r>
            <a:r>
              <a:rPr lang="en-US" b="true" sz="3200">
                <a:solidFill>
                  <a:srgbClr val="000000"/>
                </a:solidFill>
                <a:latin typeface="Roboto Condensed Bold"/>
                <a:ea typeface="Roboto Condensed Bold"/>
                <a:cs typeface="Roboto Condensed Bold"/>
                <a:sym typeface="Roboto Condensed Bold"/>
              </a:rPr>
              <a:t>RecursiveCharacterTextSplitter</a:t>
            </a:r>
            <a:r>
              <a:rPr lang="en-US" sz="3200">
                <a:solidFill>
                  <a:srgbClr val="000000"/>
                </a:solidFill>
                <a:latin typeface="Roboto Condensed"/>
                <a:ea typeface="Roboto Condensed"/>
                <a:cs typeface="Roboto Condensed"/>
                <a:sym typeface="Roboto Condensed"/>
              </a:rPr>
              <a:t> for enhanced retrieval.</a:t>
            </a:r>
          </a:p>
          <a:p>
            <a:pPr algn="l" marL="2072642" indent="-518160" lvl="3">
              <a:lnSpc>
                <a:spcPts val="4480"/>
              </a:lnSpc>
              <a:buFont typeface="Arial"/>
              <a:buChar char="￭"/>
            </a:pPr>
            <a:r>
              <a:rPr lang="en-US" sz="3200">
                <a:solidFill>
                  <a:srgbClr val="000000"/>
                </a:solidFill>
                <a:latin typeface="Roboto Condensed"/>
                <a:ea typeface="Roboto Condensed"/>
                <a:cs typeface="Roboto Condensed"/>
                <a:sym typeface="Roboto Condensed"/>
              </a:rPr>
              <a:t>Utilizes the ‘thenlper/gte-large’  model from Hugging Face for text embeddings, enabling rich semantic encoding of content that enhances document similarity comparison and information retrieval.</a:t>
            </a:r>
          </a:p>
          <a:p>
            <a:pPr algn="l" marL="2072642" indent="-518160" lvl="3">
              <a:lnSpc>
                <a:spcPts val="4480"/>
              </a:lnSpc>
              <a:buFont typeface="Arial"/>
              <a:buChar char="￭"/>
            </a:pPr>
            <a:r>
              <a:rPr lang="en-US" b="true" sz="3200">
                <a:solidFill>
                  <a:srgbClr val="C51C2E"/>
                </a:solidFill>
                <a:latin typeface="Roboto Condensed Bold"/>
                <a:ea typeface="Roboto Condensed Bold"/>
                <a:cs typeface="Roboto Condensed Bold"/>
                <a:sym typeface="Roboto Condensed Bold"/>
              </a:rPr>
              <a:t>Innovation &amp; Improvement</a:t>
            </a:r>
            <a:r>
              <a:rPr lang="en-US" sz="3200">
                <a:solidFill>
                  <a:srgbClr val="000000"/>
                </a:solidFill>
                <a:latin typeface="Roboto Condensed"/>
                <a:ea typeface="Roboto Condensed"/>
                <a:cs typeface="Roboto Condensed"/>
                <a:sym typeface="Roboto Condensed"/>
              </a:rPr>
              <a:t>: </a:t>
            </a:r>
            <a:r>
              <a:rPr lang="en-US" sz="3200">
                <a:solidFill>
                  <a:srgbClr val="000000"/>
                </a:solidFill>
                <a:latin typeface="Roboto Condensed"/>
                <a:ea typeface="Roboto Condensed"/>
                <a:cs typeface="Roboto Condensed"/>
                <a:sym typeface="Roboto Condensed"/>
              </a:rPr>
              <a:t> Employs an </a:t>
            </a:r>
            <a:r>
              <a:rPr lang="en-US" b="true" sz="3200">
                <a:solidFill>
                  <a:srgbClr val="C51C2E"/>
                </a:solidFill>
                <a:latin typeface="Roboto Condensed Bold"/>
                <a:ea typeface="Roboto Condensed Bold"/>
                <a:cs typeface="Roboto Condensed Bold"/>
                <a:sym typeface="Roboto Condensed Bold"/>
              </a:rPr>
              <a:t>EnsembleRetriever combining semantic (vector-based) and keyword (BM25) search techniques</a:t>
            </a:r>
            <a:r>
              <a:rPr lang="en-US" sz="3200">
                <a:solidFill>
                  <a:srgbClr val="000000"/>
                </a:solidFill>
                <a:latin typeface="Roboto Condensed"/>
                <a:ea typeface="Roboto Condensed"/>
                <a:cs typeface="Roboto Condensed"/>
                <a:sym typeface="Roboto Condensed"/>
              </a:rPr>
              <a:t>, optimizing relevance and coverage of document chunks, and ensuring concise and contextually appropriate answer generation in the LLaMA pipeline.</a:t>
            </a:r>
          </a:p>
          <a:p>
            <a:pPr algn="l">
              <a:lnSpc>
                <a:spcPts val="4480"/>
              </a:lnSpc>
            </a:pPr>
          </a:p>
          <a:p>
            <a:pPr algn="l">
              <a:lnSpc>
                <a:spcPts val="4480"/>
              </a:lnSpc>
            </a:pPr>
          </a:p>
          <a:p>
            <a:pPr algn="l">
              <a:lnSpc>
                <a:spcPts val="4480"/>
              </a:lnSpc>
            </a:pPr>
          </a:p>
          <a:p>
            <a:pPr algn="l">
              <a:lnSpc>
                <a:spcPts val="4017"/>
              </a:lnSpc>
            </a:pPr>
          </a:p>
        </p:txBody>
      </p:sp>
      <p:sp>
        <p:nvSpPr>
          <p:cNvPr name="TextBox 3" id="3"/>
          <p:cNvSpPr txBox="true"/>
          <p:nvPr/>
        </p:nvSpPr>
        <p:spPr>
          <a:xfrm rot="0">
            <a:off x="887812" y="-323096"/>
            <a:ext cx="16371488" cy="1775621"/>
          </a:xfrm>
          <a:prstGeom prst="rect">
            <a:avLst/>
          </a:prstGeom>
        </p:spPr>
        <p:txBody>
          <a:bodyPr anchor="t" rtlCol="false" tIns="0" lIns="0" bIns="0" rIns="0">
            <a:spAutoFit/>
          </a:bodyPr>
          <a:lstStyle/>
          <a:p>
            <a:pPr algn="ctr">
              <a:lnSpc>
                <a:spcPts val="7183"/>
              </a:lnSpc>
            </a:pPr>
            <a:r>
              <a:rPr lang="en-US" b="true" sz="5131">
                <a:solidFill>
                  <a:srgbClr val="000000"/>
                </a:solidFill>
                <a:latin typeface="Oswald Bold"/>
                <a:ea typeface="Oswald Bold"/>
                <a:cs typeface="Oswald Bold"/>
                <a:sym typeface="Oswald Bold"/>
              </a:rPr>
              <a:t>​​​​M1: LLAMA 3 WITH ENSEMBLE RETRIEVAL FOR HYBRID RAG FRAMEWORK (BASELINE MODEL)</a:t>
            </a:r>
          </a:p>
        </p:txBody>
      </p:sp>
      <p:sp>
        <p:nvSpPr>
          <p:cNvPr name="Freeform 4" id="4"/>
          <p:cNvSpPr/>
          <p:nvPr/>
        </p:nvSpPr>
        <p:spPr>
          <a:xfrm flipH="false" flipV="false" rot="0">
            <a:off x="242594" y="8328279"/>
            <a:ext cx="17661925" cy="565075"/>
          </a:xfrm>
          <a:custGeom>
            <a:avLst/>
            <a:gdLst/>
            <a:ahLst/>
            <a:cxnLst/>
            <a:rect r="r" b="b" t="t" l="l"/>
            <a:pathLst>
              <a:path h="565075" w="17661925">
                <a:moveTo>
                  <a:pt x="0" y="0"/>
                </a:moveTo>
                <a:lnTo>
                  <a:pt x="17661925" y="0"/>
                </a:lnTo>
                <a:lnTo>
                  <a:pt x="17661925" y="565075"/>
                </a:lnTo>
                <a:lnTo>
                  <a:pt x="0" y="565075"/>
                </a:lnTo>
                <a:lnTo>
                  <a:pt x="0" y="0"/>
                </a:lnTo>
                <a:close/>
              </a:path>
            </a:pathLst>
          </a:custGeom>
          <a:blipFill>
            <a:blip r:embed="rId2"/>
            <a:stretch>
              <a:fillRect l="0" t="-25023" r="0" b="0"/>
            </a:stretch>
          </a:blipFill>
        </p:spPr>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406603"/>
            <a:ext cx="7678858" cy="2227070"/>
          </a:xfrm>
          <a:prstGeom prst="rect">
            <a:avLst/>
          </a:prstGeom>
        </p:spPr>
        <p:txBody>
          <a:bodyPr anchor="t" rtlCol="false" tIns="0" lIns="0" bIns="0" rIns="0">
            <a:spAutoFit/>
          </a:bodyPr>
          <a:lstStyle/>
          <a:p>
            <a:pPr algn="ctr">
              <a:lnSpc>
                <a:spcPts val="7324"/>
              </a:lnSpc>
            </a:pPr>
            <a:r>
              <a:rPr lang="en-US" b="true" sz="5231">
                <a:solidFill>
                  <a:srgbClr val="000000"/>
                </a:solidFill>
                <a:latin typeface="Oswald Bold"/>
                <a:ea typeface="Oswald Bold"/>
                <a:cs typeface="Oswald Bold"/>
                <a:sym typeface="Oswald Bold"/>
              </a:rPr>
              <a:t> M2: MULTI-MODAL RAG</a:t>
            </a:r>
          </a:p>
          <a:p>
            <a:pPr algn="ctr">
              <a:lnSpc>
                <a:spcPts val="10897"/>
              </a:lnSpc>
            </a:pPr>
          </a:p>
        </p:txBody>
      </p:sp>
      <p:sp>
        <p:nvSpPr>
          <p:cNvPr name="TextBox 3" id="3"/>
          <p:cNvSpPr txBox="true"/>
          <p:nvPr/>
        </p:nvSpPr>
        <p:spPr>
          <a:xfrm rot="0">
            <a:off x="0" y="1685885"/>
            <a:ext cx="17448846" cy="12890586"/>
          </a:xfrm>
          <a:prstGeom prst="rect">
            <a:avLst/>
          </a:prstGeom>
        </p:spPr>
        <p:txBody>
          <a:bodyPr anchor="t" rtlCol="false" tIns="0" lIns="0" bIns="0" rIns="0">
            <a:spAutoFit/>
          </a:bodyPr>
          <a:lstStyle/>
          <a:p>
            <a:pPr algn="l" marL="1309905" indent="-436635" lvl="2">
              <a:lnSpc>
                <a:spcPts val="4247"/>
              </a:lnSpc>
              <a:buFont typeface="Arial"/>
              <a:buChar char="⚬"/>
            </a:pPr>
            <a:r>
              <a:rPr lang="en-US" b="true" sz="3033">
                <a:solidFill>
                  <a:srgbClr val="000000"/>
                </a:solidFill>
                <a:latin typeface="Roboto Condensed Bold"/>
                <a:ea typeface="Roboto Condensed Bold"/>
                <a:cs typeface="Roboto Condensed Bold"/>
                <a:sym typeface="Roboto Condensed Bold"/>
              </a:rPr>
              <a:t>Introduction</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Multi-Modal RAG Model</a:t>
            </a:r>
            <a:r>
              <a:rPr lang="en-US" sz="3033">
                <a:solidFill>
                  <a:srgbClr val="000000"/>
                </a:solidFill>
                <a:latin typeface="Roboto Condensed"/>
                <a:ea typeface="Roboto Condensed"/>
                <a:cs typeface="Roboto Condensed"/>
                <a:sym typeface="Roboto Condensed"/>
              </a:rPr>
              <a:t>: Leverages both textual and visual data to enhance information retrieval and response generation for research papers.</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Visual Captioning</a:t>
            </a:r>
            <a:r>
              <a:rPr lang="en-US" sz="3033">
                <a:solidFill>
                  <a:srgbClr val="000000"/>
                </a:solidFill>
                <a:latin typeface="Roboto Condensed"/>
                <a:ea typeface="Roboto Condensed"/>
                <a:cs typeface="Roboto Condensed"/>
                <a:sym typeface="Roboto Condensed"/>
              </a:rPr>
              <a:t>: Employs </a:t>
            </a:r>
            <a:r>
              <a:rPr lang="en-US" b="true" sz="3033">
                <a:solidFill>
                  <a:srgbClr val="000000"/>
                </a:solidFill>
                <a:latin typeface="Roboto Condensed Bold"/>
                <a:ea typeface="Roboto Condensed Bold"/>
                <a:cs typeface="Roboto Condensed Bold"/>
                <a:sym typeface="Roboto Condensed Bold"/>
              </a:rPr>
              <a:t>Llama3</a:t>
            </a:r>
            <a:r>
              <a:rPr lang="en-US" sz="3033">
                <a:solidFill>
                  <a:srgbClr val="000000"/>
                </a:solidFill>
                <a:latin typeface="Roboto Condensed"/>
                <a:ea typeface="Roboto Condensed"/>
                <a:cs typeface="Roboto Condensed"/>
                <a:sym typeface="Roboto Condensed"/>
              </a:rPr>
              <a:t> along with </a:t>
            </a:r>
            <a:r>
              <a:rPr lang="en-US" b="true" sz="3033">
                <a:solidFill>
                  <a:srgbClr val="000000"/>
                </a:solidFill>
                <a:latin typeface="Roboto Condensed Bold"/>
                <a:ea typeface="Roboto Condensed Bold"/>
                <a:cs typeface="Roboto Condensed Bold"/>
                <a:sym typeface="Roboto Condensed Bold"/>
              </a:rPr>
              <a:t>pytesseract</a:t>
            </a:r>
            <a:r>
              <a:rPr lang="en-US" sz="3033">
                <a:solidFill>
                  <a:srgbClr val="000000"/>
                </a:solidFill>
                <a:latin typeface="Roboto Condensed"/>
                <a:ea typeface="Roboto Condensed"/>
                <a:cs typeface="Roboto Condensed"/>
                <a:sym typeface="Roboto Condensed"/>
              </a:rPr>
              <a:t> and </a:t>
            </a:r>
            <a:r>
              <a:rPr lang="en-US" b="true" sz="3033">
                <a:solidFill>
                  <a:srgbClr val="000000"/>
                </a:solidFill>
                <a:latin typeface="Roboto Condensed Bold"/>
                <a:ea typeface="Roboto Condensed Bold"/>
                <a:cs typeface="Roboto Condensed Bold"/>
                <a:sym typeface="Roboto Condensed Bold"/>
              </a:rPr>
              <a:t>unstructured api</a:t>
            </a:r>
            <a:r>
              <a:rPr lang="en-US" sz="3033">
                <a:solidFill>
                  <a:srgbClr val="000000"/>
                </a:solidFill>
                <a:latin typeface="Roboto Condensed"/>
                <a:ea typeface="Roboto Condensed"/>
                <a:cs typeface="Roboto Condensed"/>
                <a:sym typeface="Roboto Condensed"/>
              </a:rPr>
              <a:t> to generate concise captions for extracted images, enhancing the model’s understanding of visual data.</a:t>
            </a:r>
          </a:p>
          <a:p>
            <a:pPr algn="l" marL="1309905" indent="-436635" lvl="2">
              <a:lnSpc>
                <a:spcPts val="4247"/>
              </a:lnSpc>
              <a:buFont typeface="Arial"/>
              <a:buChar char="⚬"/>
            </a:pPr>
            <a:r>
              <a:rPr lang="en-US" b="true" sz="3033">
                <a:solidFill>
                  <a:srgbClr val="000000"/>
                </a:solidFill>
                <a:latin typeface="Roboto Condensed Bold"/>
                <a:ea typeface="Roboto Condensed Bold"/>
                <a:cs typeface="Roboto Condensed Bold"/>
                <a:sym typeface="Roboto Condensed Bold"/>
              </a:rPr>
              <a:t>Approach</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Embedding</a:t>
            </a:r>
            <a:r>
              <a:rPr lang="en-US" sz="3033">
                <a:solidFill>
                  <a:srgbClr val="000000"/>
                </a:solidFill>
                <a:latin typeface="Roboto Condensed"/>
                <a:ea typeface="Roboto Condensed"/>
                <a:cs typeface="Roboto Condensed"/>
                <a:sym typeface="Roboto Condensed"/>
              </a:rPr>
              <a:t>: Uses Hugging face embedding along with pytesseract to convert text and images into vectors, enabling similarity search for efficient content comparison.</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Storage &amp; Retrieval</a:t>
            </a:r>
            <a:r>
              <a:rPr lang="en-US" sz="3033">
                <a:solidFill>
                  <a:srgbClr val="000000"/>
                </a:solidFill>
                <a:latin typeface="Roboto Condensed"/>
                <a:ea typeface="Roboto Condensed"/>
                <a:cs typeface="Roboto Condensed"/>
                <a:sym typeface="Roboto Condensed"/>
              </a:rPr>
              <a:t>: Stores embeddings in a </a:t>
            </a:r>
            <a:r>
              <a:rPr lang="en-US" b="true" sz="3033">
                <a:solidFill>
                  <a:srgbClr val="000000"/>
                </a:solidFill>
                <a:latin typeface="Roboto Condensed Bold"/>
                <a:ea typeface="Roboto Condensed Bold"/>
                <a:cs typeface="Roboto Condensed Bold"/>
                <a:sym typeface="Roboto Condensed Bold"/>
              </a:rPr>
              <a:t>Chroma Vector Store</a:t>
            </a:r>
            <a:r>
              <a:rPr lang="en-US" sz="3033">
                <a:solidFill>
                  <a:srgbClr val="000000"/>
                </a:solidFill>
                <a:latin typeface="Roboto Condensed"/>
                <a:ea typeface="Roboto Condensed"/>
                <a:cs typeface="Roboto Condensed"/>
                <a:sym typeface="Roboto Condensed"/>
              </a:rPr>
              <a:t> for fast, similarity-based retrieval.</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Response Generation</a:t>
            </a:r>
            <a:r>
              <a:rPr lang="en-US" sz="3033">
                <a:solidFill>
                  <a:srgbClr val="000000"/>
                </a:solidFill>
                <a:latin typeface="Roboto Condensed"/>
                <a:ea typeface="Roboto Condensed"/>
                <a:cs typeface="Roboto Condensed"/>
                <a:sym typeface="Roboto Condensed"/>
              </a:rPr>
              <a:t>: Model generates concise, contextually relevant answers by combining textual and visual data.</a:t>
            </a:r>
          </a:p>
          <a:p>
            <a:pPr algn="l" marL="1964858" indent="-491214" lvl="3">
              <a:lnSpc>
                <a:spcPts val="4247"/>
              </a:lnSpc>
              <a:buFont typeface="Arial"/>
              <a:buChar char="￭"/>
            </a:pPr>
            <a:r>
              <a:rPr lang="en-US" b="true" sz="3033">
                <a:solidFill>
                  <a:srgbClr val="C51C2E"/>
                </a:solidFill>
                <a:latin typeface="Roboto Condensed Bold"/>
                <a:ea typeface="Roboto Condensed Bold"/>
                <a:cs typeface="Roboto Condensed Bold"/>
                <a:sym typeface="Roboto Condensed Bold"/>
              </a:rPr>
              <a:t>Innovation and Improvement</a:t>
            </a:r>
            <a:r>
              <a:rPr lang="en-US" sz="3033">
                <a:solidFill>
                  <a:srgbClr val="000000"/>
                </a:solidFill>
                <a:latin typeface="Roboto Condensed"/>
                <a:ea typeface="Roboto Condensed"/>
                <a:cs typeface="Roboto Condensed"/>
                <a:sym typeface="Roboto Condensed"/>
              </a:rPr>
              <a:t>: Implemented </a:t>
            </a:r>
            <a:r>
              <a:rPr lang="en-US" b="true" sz="3033">
                <a:solidFill>
                  <a:srgbClr val="000000"/>
                </a:solidFill>
                <a:latin typeface="Roboto Condensed Bold"/>
                <a:ea typeface="Roboto Condensed Bold"/>
                <a:cs typeface="Roboto Condensed Bold"/>
                <a:sym typeface="Roboto Condensed Bold"/>
              </a:rPr>
              <a:t>efficient preprocessing techniques</a:t>
            </a:r>
            <a:r>
              <a:rPr lang="en-US" sz="3033">
                <a:solidFill>
                  <a:srgbClr val="000000"/>
                </a:solidFill>
                <a:latin typeface="Roboto Condensed"/>
                <a:ea typeface="Roboto Condensed"/>
                <a:cs typeface="Roboto Condensed"/>
                <a:sym typeface="Roboto Condensed"/>
              </a:rPr>
              <a:t> and </a:t>
            </a:r>
            <a:r>
              <a:rPr lang="en-US" b="true" sz="3033">
                <a:solidFill>
                  <a:srgbClr val="000000"/>
                </a:solidFill>
                <a:latin typeface="Roboto Condensed Bold"/>
                <a:ea typeface="Roboto Condensed Bold"/>
                <a:cs typeface="Roboto Condensed Bold"/>
                <a:sym typeface="Roboto Condensed Bold"/>
              </a:rPr>
              <a:t>automated image extraction and summarization</a:t>
            </a:r>
            <a:r>
              <a:rPr lang="en-US" sz="3033">
                <a:solidFill>
                  <a:srgbClr val="000000"/>
                </a:solidFill>
                <a:latin typeface="Roboto Condensed"/>
                <a:ea typeface="Roboto Condensed"/>
                <a:cs typeface="Roboto Condensed"/>
                <a:sym typeface="Roboto Condensed"/>
              </a:rPr>
              <a:t>, which are then passed through an LLM model. Text and tables are extracted separately and processed through another LLM model. The outputs from both are then stored together in a vector database, enabling efficient retrieval and multimodal integration.</a:t>
            </a:r>
          </a:p>
          <a:p>
            <a:pPr algn="l">
              <a:lnSpc>
                <a:spcPts val="4387"/>
              </a:lnSpc>
            </a:pPr>
          </a:p>
          <a:p>
            <a:pPr algn="l">
              <a:lnSpc>
                <a:spcPts val="4387"/>
              </a:lnSpc>
            </a:pPr>
          </a:p>
          <a:p>
            <a:pPr algn="l">
              <a:lnSpc>
                <a:spcPts val="4387"/>
              </a:lnSpc>
            </a:pPr>
            <a:r>
              <a:rPr lang="en-US" sz="3133">
                <a:solidFill>
                  <a:srgbClr val="000000"/>
                </a:solidFill>
                <a:latin typeface="Roboto Condensed"/>
                <a:ea typeface="Roboto Condensed"/>
                <a:cs typeface="Roboto Condensed"/>
                <a:sym typeface="Roboto Condensed"/>
              </a:rPr>
              <a:t> </a:t>
            </a:r>
          </a:p>
          <a:p>
            <a:pPr algn="l">
              <a:lnSpc>
                <a:spcPts val="4387"/>
              </a:lnSpc>
            </a:pPr>
          </a:p>
          <a:p>
            <a:pPr algn="l">
              <a:lnSpc>
                <a:spcPts val="4387"/>
              </a:lnSpc>
            </a:pPr>
          </a:p>
          <a:p>
            <a:pPr algn="l">
              <a:lnSpc>
                <a:spcPts val="4387"/>
              </a:lnSpc>
            </a:pPr>
          </a:p>
          <a:p>
            <a:pPr algn="l">
              <a:lnSpc>
                <a:spcPts val="4387"/>
              </a:lnSpc>
            </a:pPr>
          </a:p>
          <a:p>
            <a:pPr algn="l">
              <a:lnSpc>
                <a:spcPts val="4387"/>
              </a:lnSpc>
            </a:pPr>
          </a:p>
          <a:p>
            <a:pPr algn="l">
              <a:lnSpc>
                <a:spcPts val="3793"/>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689676"/>
            <a:ext cx="18288000" cy="4643278"/>
          </a:xfrm>
          <a:custGeom>
            <a:avLst/>
            <a:gdLst/>
            <a:ahLst/>
            <a:cxnLst/>
            <a:rect r="r" b="b" t="t" l="l"/>
            <a:pathLst>
              <a:path h="4643278" w="18288000">
                <a:moveTo>
                  <a:pt x="0" y="0"/>
                </a:moveTo>
                <a:lnTo>
                  <a:pt x="18288000" y="0"/>
                </a:lnTo>
                <a:lnTo>
                  <a:pt x="18288000" y="4643278"/>
                </a:lnTo>
                <a:lnTo>
                  <a:pt x="0" y="4643278"/>
                </a:lnTo>
                <a:lnTo>
                  <a:pt x="0" y="0"/>
                </a:lnTo>
                <a:close/>
              </a:path>
            </a:pathLst>
          </a:custGeom>
          <a:blipFill>
            <a:blip r:embed="rId2"/>
            <a:stretch>
              <a:fillRect l="0" t="0" r="0" b="0"/>
            </a:stretch>
          </a:blipFill>
        </p:spPr>
      </p:sp>
      <p:sp>
        <p:nvSpPr>
          <p:cNvPr name="TextBox 3" id="3"/>
          <p:cNvSpPr txBox="true"/>
          <p:nvPr/>
        </p:nvSpPr>
        <p:spPr>
          <a:xfrm rot="0">
            <a:off x="-1014012" y="1861713"/>
            <a:ext cx="19174486" cy="2477127"/>
          </a:xfrm>
          <a:prstGeom prst="rect">
            <a:avLst/>
          </a:prstGeom>
        </p:spPr>
        <p:txBody>
          <a:bodyPr anchor="t" rtlCol="false" tIns="0" lIns="0" bIns="0" rIns="0">
            <a:spAutoFit/>
          </a:bodyPr>
          <a:lstStyle/>
          <a:p>
            <a:pPr algn="l" marL="1580394" indent="-526798" lvl="2">
              <a:lnSpc>
                <a:spcPts val="5124"/>
              </a:lnSpc>
              <a:buFont typeface="Arial"/>
              <a:buChar char="⚬"/>
            </a:pPr>
            <a:r>
              <a:rPr lang="en-US" b="true" sz="3660">
                <a:solidFill>
                  <a:srgbClr val="000000"/>
                </a:solidFill>
                <a:latin typeface="Roboto Condensed Bold"/>
                <a:ea typeface="Roboto Condensed Bold"/>
                <a:cs typeface="Roboto Condensed Bold"/>
                <a:sym typeface="Roboto Condensed Bold"/>
              </a:rPr>
              <a:t>Combines three different RAG approaches: </a:t>
            </a:r>
            <a:r>
              <a:rPr lang="en-US" b="true" sz="3660">
                <a:solidFill>
                  <a:srgbClr val="C51C2E"/>
                </a:solidFill>
                <a:latin typeface="Roboto Condensed Bold"/>
                <a:ea typeface="Roboto Condensed Bold"/>
                <a:cs typeface="Roboto Condensed Bold"/>
                <a:sym typeface="Roboto Condensed Bold"/>
              </a:rPr>
              <a:t>Adaptive RAG, Corrective RAG, and Self-Reflective RAG</a:t>
            </a:r>
            <a:r>
              <a:rPr lang="en-US" b="true" sz="3660">
                <a:solidFill>
                  <a:srgbClr val="000000"/>
                </a:solidFill>
                <a:latin typeface="Roboto Condensed Bold"/>
                <a:ea typeface="Roboto Condensed Bold"/>
                <a:cs typeface="Roboto Condensed Bold"/>
                <a:sym typeface="Roboto Condensed Bold"/>
              </a:rPr>
              <a:t>, leveraging </a:t>
            </a:r>
            <a:r>
              <a:rPr lang="en-US" b="true" sz="3660">
                <a:solidFill>
                  <a:srgbClr val="3F7F45"/>
                </a:solidFill>
                <a:latin typeface="Roboto Condensed Bold"/>
                <a:ea typeface="Roboto Condensed Bold"/>
                <a:cs typeface="Roboto Condensed Bold"/>
                <a:sym typeface="Roboto Condensed Bold"/>
              </a:rPr>
              <a:t>LangGraph</a:t>
            </a:r>
            <a:r>
              <a:rPr lang="en-US" b="true" sz="3660">
                <a:solidFill>
                  <a:srgbClr val="000000"/>
                </a:solidFill>
                <a:latin typeface="Roboto Condensed Bold"/>
                <a:ea typeface="Roboto Condensed Bold"/>
                <a:cs typeface="Roboto Condensed Bold"/>
                <a:sym typeface="Roboto Condensed Bold"/>
              </a:rPr>
              <a:t>, </a:t>
            </a:r>
            <a:r>
              <a:rPr lang="en-US" b="true" sz="3660">
                <a:solidFill>
                  <a:srgbClr val="3F7F45"/>
                </a:solidFill>
                <a:latin typeface="Roboto Condensed Bold"/>
                <a:ea typeface="Roboto Condensed Bold"/>
                <a:cs typeface="Roboto Condensed Bold"/>
                <a:sym typeface="Roboto Condensed Bold"/>
              </a:rPr>
              <a:t>LlaMa-3</a:t>
            </a:r>
            <a:r>
              <a:rPr lang="en-US" b="true" sz="3660">
                <a:solidFill>
                  <a:srgbClr val="000000"/>
                </a:solidFill>
                <a:latin typeface="Roboto Condensed Bold"/>
                <a:ea typeface="Roboto Condensed Bold"/>
                <a:cs typeface="Roboto Condensed Bold"/>
                <a:sym typeface="Roboto Condensed Bold"/>
              </a:rPr>
              <a:t>, and </a:t>
            </a:r>
            <a:r>
              <a:rPr lang="en-US" b="true" sz="3660">
                <a:solidFill>
                  <a:srgbClr val="3F7F45"/>
                </a:solidFill>
                <a:latin typeface="Roboto Condensed Bold"/>
                <a:ea typeface="Roboto Condensed Bold"/>
                <a:cs typeface="Roboto Condensed Bold"/>
                <a:sym typeface="Roboto Condensed Bold"/>
              </a:rPr>
              <a:t>TavilyAPI</a:t>
            </a:r>
            <a:r>
              <a:rPr lang="en-US" b="true" sz="3660">
                <a:solidFill>
                  <a:srgbClr val="000000"/>
                </a:solidFill>
                <a:latin typeface="Roboto Condensed Bold"/>
                <a:ea typeface="Roboto Condensed Bold"/>
                <a:cs typeface="Roboto Condensed Bold"/>
                <a:sym typeface="Roboto Condensed Bold"/>
              </a:rPr>
              <a:t> for optimized web search.</a:t>
            </a:r>
          </a:p>
          <a:p>
            <a:pPr algn="l" marL="1580394" indent="-526798" lvl="2">
              <a:lnSpc>
                <a:spcPts val="5124"/>
              </a:lnSpc>
              <a:buFont typeface="Arial"/>
              <a:buChar char="⚬"/>
            </a:pPr>
            <a:r>
              <a:rPr lang="en-US" b="true" sz="3660">
                <a:solidFill>
                  <a:srgbClr val="C51C2E"/>
                </a:solidFill>
                <a:latin typeface="Roboto Condensed Bold"/>
                <a:ea typeface="Roboto Condensed Bold"/>
                <a:cs typeface="Roboto Condensed Bold"/>
                <a:sym typeface="Roboto Condensed Bold"/>
              </a:rPr>
              <a:t>Innovation &amp; Improvement</a:t>
            </a:r>
            <a:r>
              <a:rPr lang="en-US" b="true" sz="3660">
                <a:solidFill>
                  <a:srgbClr val="000000"/>
                </a:solidFill>
                <a:latin typeface="Roboto Condensed Bold"/>
                <a:ea typeface="Roboto Condensed Bold"/>
                <a:cs typeface="Roboto Condensed Bold"/>
                <a:sym typeface="Roboto Condensed Bold"/>
              </a:rPr>
              <a:t>: Auto-corrected answers and reduced hallucinations.</a:t>
            </a:r>
          </a:p>
          <a:p>
            <a:pPr algn="l">
              <a:lnSpc>
                <a:spcPts val="4256"/>
              </a:lnSpc>
            </a:pPr>
          </a:p>
        </p:txBody>
      </p:sp>
      <p:sp>
        <p:nvSpPr>
          <p:cNvPr name="TextBox 4" id="4"/>
          <p:cNvSpPr txBox="true"/>
          <p:nvPr/>
        </p:nvSpPr>
        <p:spPr>
          <a:xfrm rot="0">
            <a:off x="603614" y="257695"/>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M3: RAG AGENT USING LLAMA-3 (COMBINED APPROACH)</a:t>
            </a:r>
          </a:p>
        </p:txBody>
      </p:sp>
      <p:sp>
        <p:nvSpPr>
          <p:cNvPr name="TextBox 5" id="5"/>
          <p:cNvSpPr txBox="true"/>
          <p:nvPr/>
        </p:nvSpPr>
        <p:spPr>
          <a:xfrm rot="0">
            <a:off x="13140885" y="9583727"/>
            <a:ext cx="4849555" cy="439660"/>
          </a:xfrm>
          <a:prstGeom prst="rect">
            <a:avLst/>
          </a:prstGeom>
        </p:spPr>
        <p:txBody>
          <a:bodyPr anchor="t" rtlCol="false" tIns="0" lIns="0" bIns="0" rIns="0">
            <a:spAutoFit/>
          </a:bodyPr>
          <a:lstStyle/>
          <a:p>
            <a:pPr algn="r">
              <a:lnSpc>
                <a:spcPts val="3591"/>
              </a:lnSpc>
            </a:pPr>
            <a:r>
              <a:rPr lang="en-US" sz="2565">
                <a:solidFill>
                  <a:srgbClr val="000000"/>
                </a:solidFill>
                <a:latin typeface="Roboto Condensed"/>
                <a:ea typeface="Roboto Condensed"/>
                <a:cs typeface="Roboto Condensed"/>
                <a:sym typeface="Roboto Condensed"/>
              </a:rPr>
              <a:t>referred 3 arXiv papers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12962" y="7166020"/>
            <a:ext cx="12777510" cy="3244178"/>
          </a:xfrm>
          <a:custGeom>
            <a:avLst/>
            <a:gdLst/>
            <a:ahLst/>
            <a:cxnLst/>
            <a:rect r="r" b="b" t="t" l="l"/>
            <a:pathLst>
              <a:path h="3244178" w="12777510">
                <a:moveTo>
                  <a:pt x="0" y="0"/>
                </a:moveTo>
                <a:lnTo>
                  <a:pt x="12777510" y="0"/>
                </a:lnTo>
                <a:lnTo>
                  <a:pt x="12777510" y="3244178"/>
                </a:lnTo>
                <a:lnTo>
                  <a:pt x="0" y="3244178"/>
                </a:lnTo>
                <a:lnTo>
                  <a:pt x="0" y="0"/>
                </a:lnTo>
                <a:close/>
              </a:path>
            </a:pathLst>
          </a:custGeom>
          <a:blipFill>
            <a:blip r:embed="rId2"/>
            <a:stretch>
              <a:fillRect l="0" t="0" r="0" b="0"/>
            </a:stretch>
          </a:blipFill>
        </p:spPr>
      </p:sp>
      <p:sp>
        <p:nvSpPr>
          <p:cNvPr name="TextBox 3" id="3"/>
          <p:cNvSpPr txBox="true"/>
          <p:nvPr/>
        </p:nvSpPr>
        <p:spPr>
          <a:xfrm rot="0">
            <a:off x="-865232" y="1290973"/>
            <a:ext cx="19153232" cy="7116437"/>
          </a:xfrm>
          <a:prstGeom prst="rect">
            <a:avLst/>
          </a:prstGeom>
        </p:spPr>
        <p:txBody>
          <a:bodyPr anchor="t" rtlCol="false" tIns="0" lIns="0" bIns="0" rIns="0">
            <a:spAutoFit/>
          </a:bodyPr>
          <a:lstStyle/>
          <a:p>
            <a:pPr algn="l" marL="1364500" indent="-454833" lvl="2">
              <a:lnSpc>
                <a:spcPts val="4424"/>
              </a:lnSpc>
              <a:buFont typeface="Arial"/>
              <a:buChar char="⚬"/>
            </a:pPr>
            <a:r>
              <a:rPr lang="en-US" b="true" sz="3160">
                <a:solidFill>
                  <a:srgbClr val="000000"/>
                </a:solidFill>
                <a:latin typeface="Roboto Condensed Bold"/>
                <a:ea typeface="Roboto Condensed Bold"/>
                <a:cs typeface="Roboto Condensed Bold"/>
                <a:sym typeface="Roboto Condensed Bold"/>
              </a:rPr>
              <a:t>Approach</a:t>
            </a:r>
          </a:p>
          <a:p>
            <a:pPr algn="l" marL="2046750" indent="-511687" lvl="3">
              <a:lnSpc>
                <a:spcPts val="4424"/>
              </a:lnSpc>
              <a:buFont typeface="Arial"/>
              <a:buChar char="￭"/>
            </a:pPr>
            <a:r>
              <a:rPr lang="en-US" b="true" sz="3160">
                <a:solidFill>
                  <a:srgbClr val="C51C2E"/>
                </a:solidFill>
                <a:latin typeface="Roboto Condensed Bold"/>
                <a:ea typeface="Roboto Condensed Bold"/>
                <a:cs typeface="Roboto Condensed Bold"/>
                <a:sym typeface="Roboto Condensed Bold"/>
              </a:rPr>
              <a:t>Adaptive RAG</a:t>
            </a:r>
            <a:r>
              <a:rPr lang="en-US" b="true" sz="3160">
                <a:solidFill>
                  <a:srgbClr val="000000"/>
                </a:solidFill>
                <a:latin typeface="Roboto Condensed Bold"/>
                <a:ea typeface="Roboto Condensed Bold"/>
                <a:cs typeface="Roboto Condensed Bold"/>
                <a:sym typeface="Roboto Condensed Bold"/>
              </a:rPr>
              <a:t>: Analyzes query complexity and routes prompts appropriately  to different retrieval approaches (Vector-Store or Web Search), ensuring efficient and accurate responses.</a:t>
            </a:r>
          </a:p>
          <a:p>
            <a:pPr algn="l" marL="2046750" indent="-511687" lvl="3">
              <a:lnSpc>
                <a:spcPts val="4424"/>
              </a:lnSpc>
              <a:buFont typeface="Arial"/>
              <a:buChar char="￭"/>
            </a:pPr>
            <a:r>
              <a:rPr lang="en-US" b="true" sz="3160">
                <a:solidFill>
                  <a:srgbClr val="C51C2E"/>
                </a:solidFill>
                <a:latin typeface="Roboto Condensed Bold"/>
                <a:ea typeface="Roboto Condensed Bold"/>
                <a:cs typeface="Roboto Condensed Bold"/>
                <a:sym typeface="Roboto Condensed Bold"/>
              </a:rPr>
              <a:t>Corrective RAG</a:t>
            </a:r>
            <a:r>
              <a:rPr lang="en-US" b="true" sz="3160">
                <a:solidFill>
                  <a:srgbClr val="000000"/>
                </a:solidFill>
                <a:latin typeface="Roboto Condensed Bold"/>
                <a:ea typeface="Roboto Condensed Bold"/>
                <a:cs typeface="Roboto Condensed Bold"/>
                <a:sym typeface="Roboto Condensed Bold"/>
              </a:rPr>
              <a:t>: Employs a lightweight retrieval evaluator to assess the relevance of retrieved documents, triggering corrective actions to enhance accuracy and relevance - Fallback to web search if irrelevant docs.</a:t>
            </a:r>
          </a:p>
          <a:p>
            <a:pPr algn="l" marL="2046750" indent="-511687" lvl="3">
              <a:lnSpc>
                <a:spcPts val="4424"/>
              </a:lnSpc>
              <a:buFont typeface="Arial"/>
              <a:buChar char="￭"/>
            </a:pPr>
            <a:r>
              <a:rPr lang="en-US" b="true" sz="3160">
                <a:solidFill>
                  <a:srgbClr val="C51C2E"/>
                </a:solidFill>
                <a:latin typeface="Roboto Condensed Bold"/>
                <a:ea typeface="Roboto Condensed Bold"/>
                <a:cs typeface="Roboto Condensed Bold"/>
                <a:sym typeface="Roboto Condensed Bold"/>
              </a:rPr>
              <a:t>Self-Reflective RAG</a:t>
            </a:r>
            <a:r>
              <a:rPr lang="en-US" b="true" sz="3160">
                <a:solidFill>
                  <a:srgbClr val="000000"/>
                </a:solidFill>
                <a:latin typeface="Roboto Condensed Bold"/>
                <a:ea typeface="Roboto Condensed Bold"/>
                <a:cs typeface="Roboto Condensed Bold"/>
                <a:sym typeface="Roboto Condensed Bold"/>
              </a:rPr>
              <a:t>: Introduces a self-reflection mechanism where the model decides whether to retrieve information based on query context and initial responses, allowing for selective and efficient use of external data - Fix answers with hallucinations or don’t address question.</a:t>
            </a:r>
          </a:p>
          <a:p>
            <a:pPr algn="l" marL="1364500" indent="-454833" lvl="2">
              <a:lnSpc>
                <a:spcPts val="4424"/>
              </a:lnSpc>
              <a:buFont typeface="Arial"/>
              <a:buChar char="⚬"/>
            </a:pPr>
            <a:r>
              <a:rPr lang="en-US" b="true" sz="3160">
                <a:solidFill>
                  <a:srgbClr val="000000"/>
                </a:solidFill>
                <a:latin typeface="Roboto Condensed Bold"/>
                <a:ea typeface="Roboto Condensed Bold"/>
                <a:cs typeface="Roboto Condensed Bold"/>
                <a:sym typeface="Roboto Condensed Bold"/>
              </a:rPr>
              <a:t>K</a:t>
            </a:r>
            <a:r>
              <a:rPr lang="en-US" b="true" sz="3160">
                <a:solidFill>
                  <a:srgbClr val="000000"/>
                </a:solidFill>
                <a:latin typeface="Roboto Condensed Bold"/>
                <a:ea typeface="Roboto Condensed Bold"/>
                <a:cs typeface="Roboto Condensed Bold"/>
                <a:sym typeface="Roboto Condensed Bold"/>
              </a:rPr>
              <a:t>ey Features</a:t>
            </a:r>
          </a:p>
          <a:p>
            <a:pPr algn="l" marL="2046750" indent="-511687" lvl="3">
              <a:lnSpc>
                <a:spcPts val="4424"/>
              </a:lnSpc>
              <a:buFont typeface="Arial"/>
              <a:buChar char="￭"/>
            </a:pPr>
            <a:r>
              <a:rPr lang="en-US" b="true" sz="3160">
                <a:solidFill>
                  <a:srgbClr val="000000"/>
                </a:solidFill>
                <a:latin typeface="Roboto Condensed Bold"/>
                <a:ea typeface="Roboto Condensed Bold"/>
                <a:cs typeface="Roboto Condensed Bold"/>
                <a:sym typeface="Roboto Condensed Bold"/>
              </a:rPr>
              <a:t>Efficient Prompt Routing, Improved Response/Retrieval Quality, Handling of Hallucinations, Evaluation Cost Optimisation, Groundedness</a:t>
            </a:r>
          </a:p>
          <a:p>
            <a:pPr algn="l">
              <a:lnSpc>
                <a:spcPts val="3836"/>
              </a:lnSpc>
            </a:pPr>
          </a:p>
        </p:txBody>
      </p:sp>
      <p:sp>
        <p:nvSpPr>
          <p:cNvPr name="TextBox 4" id="4"/>
          <p:cNvSpPr txBox="true"/>
          <p:nvPr/>
        </p:nvSpPr>
        <p:spPr>
          <a:xfrm rot="0">
            <a:off x="603614" y="257695"/>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M3: RAG AGENT USING LLAMA-3 (COMBINED APPROACH)</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5897" y="1802897"/>
            <a:ext cx="13798840" cy="8078435"/>
          </a:xfrm>
          <a:custGeom>
            <a:avLst/>
            <a:gdLst/>
            <a:ahLst/>
            <a:cxnLst/>
            <a:rect r="r" b="b" t="t" l="l"/>
            <a:pathLst>
              <a:path h="8078435" w="13798840">
                <a:moveTo>
                  <a:pt x="0" y="0"/>
                </a:moveTo>
                <a:lnTo>
                  <a:pt x="13798840" y="0"/>
                </a:lnTo>
                <a:lnTo>
                  <a:pt x="13798840" y="8078435"/>
                </a:lnTo>
                <a:lnTo>
                  <a:pt x="0" y="8078435"/>
                </a:lnTo>
                <a:lnTo>
                  <a:pt x="0" y="0"/>
                </a:lnTo>
                <a:close/>
              </a:path>
            </a:pathLst>
          </a:custGeom>
          <a:blipFill>
            <a:blip r:embed="rId2"/>
            <a:stretch>
              <a:fillRect l="0" t="0" r="0" b="0"/>
            </a:stretch>
          </a:blipFill>
        </p:spPr>
      </p:sp>
      <p:sp>
        <p:nvSpPr>
          <p:cNvPr name="TextBox 3" id="3"/>
          <p:cNvSpPr txBox="true"/>
          <p:nvPr/>
        </p:nvSpPr>
        <p:spPr>
          <a:xfrm rot="0">
            <a:off x="745897" y="49149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LOCAL RAG AGENT WITH LLAMA3</a:t>
            </a:r>
          </a:p>
        </p:txBody>
      </p:sp>
      <p:sp>
        <p:nvSpPr>
          <p:cNvPr name="TextBox 4" id="4"/>
          <p:cNvSpPr txBox="true"/>
          <p:nvPr/>
        </p:nvSpPr>
        <p:spPr>
          <a:xfrm rot="0">
            <a:off x="14678318" y="3808154"/>
            <a:ext cx="3448053" cy="3364224"/>
          </a:xfrm>
          <a:prstGeom prst="rect">
            <a:avLst/>
          </a:prstGeom>
        </p:spPr>
        <p:txBody>
          <a:bodyPr anchor="t" rtlCol="false" tIns="0" lIns="0" bIns="0" rIns="0">
            <a:spAutoFit/>
          </a:bodyPr>
          <a:lstStyle/>
          <a:p>
            <a:pPr algn="ctr">
              <a:lnSpc>
                <a:spcPts val="6720"/>
              </a:lnSpc>
              <a:spcBef>
                <a:spcPct val="0"/>
              </a:spcBef>
            </a:pPr>
            <a:r>
              <a:rPr lang="en-US" b="true" sz="4800">
                <a:solidFill>
                  <a:srgbClr val="000000"/>
                </a:solidFill>
                <a:latin typeface="Oswald Bold"/>
                <a:ea typeface="Oswald Bold"/>
                <a:cs typeface="Oswald Bold"/>
                <a:sym typeface="Oswald Bold"/>
              </a:rPr>
              <a:t>QUERY ROUTED TO VECTOR STORE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3109" y="2224952"/>
            <a:ext cx="14258005" cy="6908250"/>
          </a:xfrm>
          <a:custGeom>
            <a:avLst/>
            <a:gdLst/>
            <a:ahLst/>
            <a:cxnLst/>
            <a:rect r="r" b="b" t="t" l="l"/>
            <a:pathLst>
              <a:path h="6908250" w="14258005">
                <a:moveTo>
                  <a:pt x="0" y="0"/>
                </a:moveTo>
                <a:lnTo>
                  <a:pt x="14258005" y="0"/>
                </a:lnTo>
                <a:lnTo>
                  <a:pt x="14258005" y="6908250"/>
                </a:lnTo>
                <a:lnTo>
                  <a:pt x="0" y="6908250"/>
                </a:lnTo>
                <a:lnTo>
                  <a:pt x="0" y="0"/>
                </a:lnTo>
                <a:close/>
              </a:path>
            </a:pathLst>
          </a:custGeom>
          <a:blipFill>
            <a:blip r:embed="rId2"/>
            <a:stretch>
              <a:fillRect l="0" t="0" r="0" b="0"/>
            </a:stretch>
          </a:blipFill>
        </p:spPr>
      </p:sp>
      <p:sp>
        <p:nvSpPr>
          <p:cNvPr name="TextBox 3" id="3"/>
          <p:cNvSpPr txBox="true"/>
          <p:nvPr/>
        </p:nvSpPr>
        <p:spPr>
          <a:xfrm rot="0">
            <a:off x="745897" y="49149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LOCAL RAG AGENT WITH LLAMA3</a:t>
            </a:r>
          </a:p>
        </p:txBody>
      </p:sp>
      <p:sp>
        <p:nvSpPr>
          <p:cNvPr name="TextBox 4" id="4"/>
          <p:cNvSpPr txBox="true"/>
          <p:nvPr/>
        </p:nvSpPr>
        <p:spPr>
          <a:xfrm rot="0">
            <a:off x="14999894" y="3583797"/>
            <a:ext cx="3083969" cy="3364224"/>
          </a:xfrm>
          <a:prstGeom prst="rect">
            <a:avLst/>
          </a:prstGeom>
        </p:spPr>
        <p:txBody>
          <a:bodyPr anchor="t" rtlCol="false" tIns="0" lIns="0" bIns="0" rIns="0">
            <a:spAutoFit/>
          </a:bodyPr>
          <a:lstStyle/>
          <a:p>
            <a:pPr algn="ctr">
              <a:lnSpc>
                <a:spcPts val="6720"/>
              </a:lnSpc>
              <a:spcBef>
                <a:spcPct val="0"/>
              </a:spcBef>
            </a:pPr>
            <a:r>
              <a:rPr lang="en-US" b="true" sz="4800">
                <a:solidFill>
                  <a:srgbClr val="000000"/>
                </a:solidFill>
                <a:latin typeface="Oswald Bold"/>
                <a:ea typeface="Oswald Bold"/>
                <a:cs typeface="Oswald Bold"/>
                <a:sym typeface="Oswald Bold"/>
              </a:rPr>
              <a:t>QUERY ROUTED TO WEB SEARCH</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1819" y="5639649"/>
            <a:ext cx="18966033" cy="5427335"/>
          </a:xfrm>
          <a:prstGeom prst="rect">
            <a:avLst/>
          </a:prstGeom>
        </p:spPr>
        <p:txBody>
          <a:bodyPr anchor="t" rtlCol="false" tIns="0" lIns="0" bIns="0" rIns="0">
            <a:spAutoFit/>
          </a:bodyPr>
          <a:lstStyle/>
          <a:p>
            <a:pPr algn="l" marL="1327950" indent="-442650" lvl="2">
              <a:lnSpc>
                <a:spcPts val="4305"/>
              </a:lnSpc>
              <a:spcBef>
                <a:spcPct val="0"/>
              </a:spcBef>
              <a:buFont typeface="Arial"/>
              <a:buChar char="⚬"/>
            </a:pPr>
            <a:r>
              <a:rPr lang="en-US" b="true" sz="3075" strike="noStrike" u="none">
                <a:solidFill>
                  <a:srgbClr val="000000"/>
                </a:solidFill>
                <a:latin typeface="Roboto Condensed Bold"/>
                <a:ea typeface="Roboto Condensed Bold"/>
                <a:cs typeface="Roboto Condensed Bold"/>
                <a:sym typeface="Roboto Condensed Bold"/>
              </a:rPr>
              <a:t>Approach</a:t>
            </a:r>
          </a:p>
          <a:p>
            <a:pPr algn="l" marL="1991925" indent="-497981" lvl="3">
              <a:lnSpc>
                <a:spcPts val="4305"/>
              </a:lnSpc>
              <a:spcBef>
                <a:spcPct val="0"/>
              </a:spcBef>
              <a:buFont typeface="Arial"/>
              <a:buChar char="￭"/>
            </a:pPr>
            <a:r>
              <a:rPr lang="en-US" b="true" sz="3075" strike="noStrike" u="none">
                <a:solidFill>
                  <a:srgbClr val="FF6364"/>
                </a:solidFill>
                <a:latin typeface="Roboto Condensed Bold"/>
                <a:ea typeface="Roboto Condensed Bold"/>
                <a:cs typeface="Roboto Condensed Bold"/>
                <a:sym typeface="Roboto Condensed Bold"/>
              </a:rPr>
              <a:t>Web Search Integration</a:t>
            </a:r>
            <a:r>
              <a:rPr lang="en-US" sz="3075" strike="noStrike" u="none">
                <a:solidFill>
                  <a:srgbClr val="000000"/>
                </a:solidFill>
                <a:latin typeface="Roboto Condensed"/>
                <a:ea typeface="Roboto Condensed"/>
                <a:cs typeface="Roboto Condensed"/>
                <a:sym typeface="Roboto Condensed"/>
              </a:rPr>
              <a:t>: Uses Wikipedia.</a:t>
            </a:r>
          </a:p>
          <a:p>
            <a:pPr algn="l" marL="1991925" indent="-497981" lvl="3">
              <a:lnSpc>
                <a:spcPts val="4305"/>
              </a:lnSpc>
              <a:spcBef>
                <a:spcPct val="0"/>
              </a:spcBef>
              <a:buFont typeface="Arial"/>
              <a:buChar char="￭"/>
            </a:pPr>
            <a:r>
              <a:rPr lang="en-US" b="true" sz="3075" strike="noStrike" u="none">
                <a:solidFill>
                  <a:srgbClr val="C51C2E"/>
                </a:solidFill>
                <a:latin typeface="Roboto Condensed Bold"/>
                <a:ea typeface="Roboto Condensed Bold"/>
                <a:cs typeface="Roboto Condensed Bold"/>
                <a:sym typeface="Roboto Condensed Bold"/>
              </a:rPr>
              <a:t>Innovation</a:t>
            </a:r>
            <a:r>
              <a:rPr lang="en-US" sz="3075" strike="noStrike" u="none">
                <a:solidFill>
                  <a:srgbClr val="FF6364"/>
                </a:solidFill>
                <a:latin typeface="Roboto Condensed"/>
                <a:ea typeface="Roboto Condensed"/>
                <a:cs typeface="Roboto Condensed"/>
                <a:sym typeface="Roboto Condensed"/>
              </a:rPr>
              <a:t> - </a:t>
            </a:r>
            <a:r>
              <a:rPr lang="en-US" b="true" sz="3075" strike="noStrike" u="none">
                <a:solidFill>
                  <a:srgbClr val="FF6364"/>
                </a:solidFill>
                <a:latin typeface="Roboto Condensed Bold"/>
                <a:ea typeface="Roboto Condensed Bold"/>
                <a:cs typeface="Roboto Condensed Bold"/>
                <a:sym typeface="Roboto Condensed Bold"/>
              </a:rPr>
              <a:t>Knowledge Graph</a:t>
            </a:r>
            <a:r>
              <a:rPr lang="en-US" sz="3075" strike="noStrike" u="none">
                <a:solidFill>
                  <a:srgbClr val="000000"/>
                </a:solidFill>
                <a:latin typeface="Roboto Condensed"/>
                <a:ea typeface="Roboto Condensed"/>
                <a:cs typeface="Roboto Condensed"/>
                <a:sym typeface="Roboto Condensed"/>
              </a:rPr>
              <a:t>: Extracts entities, relationships, and relevant information to construct a knowledge graph, enabling structured querying and context-rich retrieval.</a:t>
            </a:r>
          </a:p>
          <a:p>
            <a:pPr algn="l" marL="1991925" indent="-497981" lvl="3">
              <a:lnSpc>
                <a:spcPts val="4305"/>
              </a:lnSpc>
              <a:spcBef>
                <a:spcPct val="0"/>
              </a:spcBef>
              <a:buFont typeface="Arial"/>
              <a:buChar char="￭"/>
            </a:pPr>
            <a:r>
              <a:rPr lang="en-US" b="true" sz="3075" strike="noStrike" u="none">
                <a:solidFill>
                  <a:srgbClr val="FF6364"/>
                </a:solidFill>
                <a:latin typeface="Roboto Condensed Bold"/>
                <a:ea typeface="Roboto Condensed Bold"/>
                <a:cs typeface="Roboto Condensed Bold"/>
                <a:sym typeface="Roboto Condensed Bold"/>
              </a:rPr>
              <a:t>Adaptive RAG </a:t>
            </a:r>
            <a:r>
              <a:rPr lang="en-US" b="true" sz="3075" strike="noStrike" u="none">
                <a:solidFill>
                  <a:srgbClr val="C51C2E"/>
                </a:solidFill>
                <a:latin typeface="Roboto Condensed Bold"/>
                <a:ea typeface="Roboto Condensed Bold"/>
                <a:cs typeface="Roboto Condensed Bold"/>
                <a:sym typeface="Roboto Condensed Bold"/>
              </a:rPr>
              <a:t>(Improvement)</a:t>
            </a:r>
          </a:p>
          <a:p>
            <a:pPr algn="l">
              <a:lnSpc>
                <a:spcPts val="4305"/>
              </a:lnSpc>
              <a:spcBef>
                <a:spcPct val="0"/>
              </a:spcBef>
            </a:pPr>
            <a:r>
              <a:rPr lang="en-US" sz="3075" strike="noStrike" u="none">
                <a:solidFill>
                  <a:srgbClr val="000000"/>
                </a:solidFill>
                <a:latin typeface="Roboto Condensed"/>
                <a:ea typeface="Roboto Condensed"/>
                <a:cs typeface="Roboto Condensed"/>
                <a:sym typeface="Roboto Condensed"/>
              </a:rPr>
              <a:t>                      Step 1: Retrieve relevant documents from the main vector database (FAISS) using embeddings.</a:t>
            </a:r>
          </a:p>
          <a:p>
            <a:pPr algn="l">
              <a:lnSpc>
                <a:spcPts val="4305"/>
              </a:lnSpc>
              <a:spcBef>
                <a:spcPct val="0"/>
              </a:spcBef>
            </a:pPr>
            <a:r>
              <a:rPr lang="en-US" sz="3075" strike="noStrike" u="none">
                <a:solidFill>
                  <a:srgbClr val="000000"/>
                </a:solidFill>
                <a:latin typeface="Roboto Condensed"/>
                <a:ea typeface="Roboto Condensed"/>
                <a:cs typeface="Roboto Condensed"/>
                <a:sym typeface="Roboto Condensed"/>
              </a:rPr>
              <a:t>                      Step 2: Fallback Mechanism, uses a </a:t>
            </a:r>
            <a:r>
              <a:rPr lang="en-US" sz="3075" strike="noStrike" u="none">
                <a:solidFill>
                  <a:srgbClr val="000000"/>
                </a:solidFill>
                <a:latin typeface="Roboto Condensed"/>
                <a:ea typeface="Roboto Condensed"/>
                <a:cs typeface="Roboto Condensed"/>
                <a:sym typeface="Roboto Condensed"/>
              </a:rPr>
              <a:t>real-time web search</a:t>
            </a:r>
            <a:r>
              <a:rPr lang="en-US" b="true" sz="3075" strike="noStrike" u="none">
                <a:solidFill>
                  <a:srgbClr val="FF6364"/>
                </a:solidFill>
                <a:latin typeface="Roboto Condensed Bold"/>
                <a:ea typeface="Roboto Condensed Bold"/>
                <a:cs typeface="Roboto Condensed Bold"/>
                <a:sym typeface="Roboto Condensed Bold"/>
              </a:rPr>
              <a:t> </a:t>
            </a:r>
            <a:r>
              <a:rPr lang="en-US" sz="3075" strike="noStrike" u="none">
                <a:solidFill>
                  <a:srgbClr val="000000"/>
                </a:solidFill>
                <a:latin typeface="Roboto Condensed"/>
                <a:ea typeface="Roboto Condensed"/>
                <a:cs typeface="Roboto Condensed"/>
                <a:sym typeface="Roboto Condensed"/>
              </a:rPr>
              <a:t>with a </a:t>
            </a:r>
            <a:r>
              <a:rPr lang="en-US" b="true" sz="3075" strike="noStrike" u="none">
                <a:solidFill>
                  <a:srgbClr val="FF6364"/>
                </a:solidFill>
                <a:latin typeface="Roboto Condensed Bold"/>
                <a:ea typeface="Roboto Condensed Bold"/>
                <a:cs typeface="Roboto Condensed Bold"/>
                <a:sym typeface="Roboto Condensed Bold"/>
              </a:rPr>
              <a:t>Wikipedia Search API</a:t>
            </a:r>
            <a:r>
              <a:rPr lang="en-US" sz="3075" strike="noStrike" u="none">
                <a:solidFill>
                  <a:srgbClr val="000000"/>
                </a:solidFill>
                <a:latin typeface="Roboto Condensed"/>
                <a:ea typeface="Roboto Condensed"/>
                <a:cs typeface="Roboto Condensed"/>
                <a:sym typeface="Roboto Condensed"/>
              </a:rPr>
              <a:t>.</a:t>
            </a:r>
          </a:p>
          <a:p>
            <a:pPr algn="l" marL="1991925" indent="-497981" lvl="3">
              <a:lnSpc>
                <a:spcPts val="4305"/>
              </a:lnSpc>
              <a:buFont typeface="Arial"/>
              <a:buChar char="￭"/>
            </a:pPr>
            <a:r>
              <a:rPr lang="en-US" b="true" sz="3075" strike="noStrike" u="none">
                <a:solidFill>
                  <a:srgbClr val="FF6364"/>
                </a:solidFill>
                <a:latin typeface="Roboto Condensed Bold"/>
                <a:ea typeface="Roboto Condensed Bold"/>
                <a:cs typeface="Roboto Condensed Bold"/>
                <a:sym typeface="Roboto Condensed Bold"/>
              </a:rPr>
              <a:t>Binary Score Generation</a:t>
            </a:r>
            <a:r>
              <a:rPr lang="en-US" sz="3075" strike="noStrike" u="none">
                <a:solidFill>
                  <a:srgbClr val="000000"/>
                </a:solidFill>
                <a:latin typeface="Roboto Condensed"/>
                <a:ea typeface="Roboto Condensed"/>
                <a:cs typeface="Roboto Condensed"/>
                <a:sym typeface="Roboto Condensed"/>
              </a:rPr>
              <a:t>: Use a binary score to indicate the document's relevance.</a:t>
            </a:r>
          </a:p>
          <a:p>
            <a:pPr algn="l">
              <a:lnSpc>
                <a:spcPts val="4305"/>
              </a:lnSpc>
              <a:spcBef>
                <a:spcPct val="0"/>
              </a:spcBef>
            </a:pPr>
          </a:p>
          <a:p>
            <a:pPr algn="l">
              <a:lnSpc>
                <a:spcPts val="4305"/>
              </a:lnSpc>
              <a:spcBef>
                <a:spcPct val="0"/>
              </a:spcBef>
            </a:pPr>
          </a:p>
        </p:txBody>
      </p:sp>
      <p:sp>
        <p:nvSpPr>
          <p:cNvPr name="Freeform 3" id="3"/>
          <p:cNvSpPr/>
          <p:nvPr/>
        </p:nvSpPr>
        <p:spPr>
          <a:xfrm flipH="false" flipV="false" rot="0">
            <a:off x="11258435" y="2045407"/>
            <a:ext cx="6817022" cy="3089417"/>
          </a:xfrm>
          <a:custGeom>
            <a:avLst/>
            <a:gdLst/>
            <a:ahLst/>
            <a:cxnLst/>
            <a:rect r="r" b="b" t="t" l="l"/>
            <a:pathLst>
              <a:path h="3089417" w="6817022">
                <a:moveTo>
                  <a:pt x="0" y="0"/>
                </a:moveTo>
                <a:lnTo>
                  <a:pt x="6817022" y="0"/>
                </a:lnTo>
                <a:lnTo>
                  <a:pt x="6817022" y="3089417"/>
                </a:lnTo>
                <a:lnTo>
                  <a:pt x="0" y="3089417"/>
                </a:lnTo>
                <a:lnTo>
                  <a:pt x="0" y="0"/>
                </a:lnTo>
                <a:close/>
              </a:path>
            </a:pathLst>
          </a:custGeom>
          <a:blipFill>
            <a:blip r:embed="rId2"/>
            <a:stretch>
              <a:fillRect l="0" t="0" r="0" b="0"/>
            </a:stretch>
          </a:blipFill>
        </p:spPr>
      </p:sp>
      <p:sp>
        <p:nvSpPr>
          <p:cNvPr name="TextBox 4" id="4"/>
          <p:cNvSpPr txBox="true"/>
          <p:nvPr/>
        </p:nvSpPr>
        <p:spPr>
          <a:xfrm rot="0">
            <a:off x="463094" y="49149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M4: ADAPTIVE RAG WITH ROUTING</a:t>
            </a:r>
          </a:p>
        </p:txBody>
      </p:sp>
      <p:sp>
        <p:nvSpPr>
          <p:cNvPr name="TextBox 5" id="5"/>
          <p:cNvSpPr txBox="true"/>
          <p:nvPr/>
        </p:nvSpPr>
        <p:spPr>
          <a:xfrm rot="0">
            <a:off x="-502239" y="1824072"/>
            <a:ext cx="11760674" cy="4705350"/>
          </a:xfrm>
          <a:prstGeom prst="rect">
            <a:avLst/>
          </a:prstGeom>
        </p:spPr>
        <p:txBody>
          <a:bodyPr anchor="t" rtlCol="false" tIns="0" lIns="0" bIns="0" rIns="0">
            <a:spAutoFit/>
          </a:bodyPr>
          <a:lstStyle/>
          <a:p>
            <a:pPr algn="l" marL="1295397" indent="-431799" lvl="2">
              <a:lnSpc>
                <a:spcPts val="4199"/>
              </a:lnSpc>
              <a:buFont typeface="Arial"/>
              <a:buChar char="⚬"/>
            </a:pPr>
            <a:r>
              <a:rPr lang="en-US" b="true" sz="2999">
                <a:solidFill>
                  <a:srgbClr val="000000"/>
                </a:solidFill>
                <a:latin typeface="Roboto Condensed Bold"/>
                <a:ea typeface="Roboto Condensed Bold"/>
                <a:cs typeface="Roboto Condensed Bold"/>
                <a:sym typeface="Roboto Condensed Bold"/>
              </a:rPr>
              <a:t>Introduction</a:t>
            </a:r>
          </a:p>
          <a:p>
            <a:pPr algn="l" marL="1943095" indent="-485774" lvl="3">
              <a:lnSpc>
                <a:spcPts val="4199"/>
              </a:lnSpc>
              <a:buFont typeface="Arial"/>
              <a:buChar char="￭"/>
            </a:pPr>
            <a:r>
              <a:rPr lang="en-US" sz="2999">
                <a:solidFill>
                  <a:srgbClr val="000000"/>
                </a:solidFill>
                <a:latin typeface="Roboto Condensed"/>
                <a:ea typeface="Roboto Condensed"/>
                <a:cs typeface="Roboto Condensed"/>
                <a:sym typeface="Roboto Condensed"/>
              </a:rPr>
              <a:t>Utilizes advanced query classification and retrieval to provide accurate and context-rich responses.</a:t>
            </a:r>
          </a:p>
          <a:p>
            <a:pPr algn="l" marL="1943095" indent="-485774" lvl="3">
              <a:lnSpc>
                <a:spcPts val="4199"/>
              </a:lnSpc>
              <a:buFont typeface="Arial"/>
              <a:buChar char="￭"/>
            </a:pPr>
            <a:r>
              <a:rPr lang="en-US" sz="2999">
                <a:solidFill>
                  <a:srgbClr val="000000"/>
                </a:solidFill>
                <a:latin typeface="Roboto Condensed"/>
                <a:ea typeface="Roboto Condensed"/>
                <a:cs typeface="Roboto Condensed"/>
                <a:sym typeface="Roboto Condensed"/>
              </a:rPr>
              <a:t>Dynamically adapts to the complexity of user queries, ensuring relevance in research and academic domains.</a:t>
            </a:r>
          </a:p>
          <a:p>
            <a:pPr algn="l" marL="1943095" indent="-485774" lvl="3">
              <a:lnSpc>
                <a:spcPts val="4199"/>
              </a:lnSpc>
              <a:buFont typeface="Arial"/>
              <a:buChar char="￭"/>
            </a:pPr>
            <a:r>
              <a:rPr lang="en-US" sz="2999">
                <a:solidFill>
                  <a:srgbClr val="000000"/>
                </a:solidFill>
                <a:latin typeface="Roboto Condensed"/>
                <a:ea typeface="Roboto Condensed"/>
                <a:cs typeface="Roboto Condensed"/>
                <a:sym typeface="Roboto Condensed"/>
              </a:rPr>
              <a:t>Integrates real-time web search to deliver the most current and comprehensive information.</a:t>
            </a:r>
          </a:p>
          <a:p>
            <a:pPr algn="l">
              <a:lnSpc>
                <a:spcPts val="4199"/>
              </a:lnSpc>
            </a:pPr>
          </a:p>
          <a:p>
            <a:pPr algn="l">
              <a:lnSpc>
                <a:spcPts val="419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6499" y="1950318"/>
            <a:ext cx="15536981" cy="8336682"/>
          </a:xfrm>
          <a:custGeom>
            <a:avLst/>
            <a:gdLst/>
            <a:ahLst/>
            <a:cxnLst/>
            <a:rect r="r" b="b" t="t" l="l"/>
            <a:pathLst>
              <a:path h="8336682" w="15536981">
                <a:moveTo>
                  <a:pt x="0" y="0"/>
                </a:moveTo>
                <a:lnTo>
                  <a:pt x="15536981" y="0"/>
                </a:lnTo>
                <a:lnTo>
                  <a:pt x="15536981" y="8336682"/>
                </a:lnTo>
                <a:lnTo>
                  <a:pt x="0" y="8336682"/>
                </a:lnTo>
                <a:lnTo>
                  <a:pt x="0" y="0"/>
                </a:lnTo>
                <a:close/>
              </a:path>
            </a:pathLst>
          </a:custGeom>
          <a:blipFill>
            <a:blip r:embed="rId2"/>
            <a:stretch>
              <a:fillRect l="0" t="-181" r="-711" b="-703"/>
            </a:stretch>
          </a:blipFill>
        </p:spPr>
      </p:sp>
      <p:sp>
        <p:nvSpPr>
          <p:cNvPr name="TextBox 3" id="3"/>
          <p:cNvSpPr txBox="true"/>
          <p:nvPr/>
        </p:nvSpPr>
        <p:spPr>
          <a:xfrm rot="0">
            <a:off x="626499" y="491492"/>
            <a:ext cx="8827963" cy="969640"/>
          </a:xfrm>
          <a:prstGeom prst="rect">
            <a:avLst/>
          </a:prstGeom>
        </p:spPr>
        <p:txBody>
          <a:bodyPr anchor="t" rtlCol="false" tIns="0" lIns="0" bIns="0" rIns="0">
            <a:spAutoFit/>
          </a:bodyPr>
          <a:lstStyle/>
          <a:p>
            <a:pPr algn="ctr">
              <a:lnSpc>
                <a:spcPts val="7980"/>
              </a:lnSpc>
              <a:spcBef>
                <a:spcPct val="0"/>
              </a:spcBef>
            </a:pPr>
            <a:r>
              <a:rPr lang="en-US" b="true" sz="5700">
                <a:solidFill>
                  <a:srgbClr val="000000"/>
                </a:solidFill>
                <a:latin typeface="Oswald Bold"/>
                <a:ea typeface="Oswald Bold"/>
                <a:cs typeface="Oswald Bold"/>
                <a:sym typeface="Oswald Bold"/>
              </a:rPr>
              <a:t>ADAPTIVE RAG WITH ROUTING</a:t>
            </a:r>
          </a:p>
        </p:txBody>
      </p:sp>
      <p:sp>
        <p:nvSpPr>
          <p:cNvPr name="TextBox 4" id="4"/>
          <p:cNvSpPr txBox="true"/>
          <p:nvPr/>
        </p:nvSpPr>
        <p:spPr>
          <a:xfrm rot="0">
            <a:off x="14266174" y="6440930"/>
            <a:ext cx="3794612" cy="1178754"/>
          </a:xfrm>
          <a:prstGeom prst="rect">
            <a:avLst/>
          </a:prstGeom>
        </p:spPr>
        <p:txBody>
          <a:bodyPr anchor="t" rtlCol="false" tIns="0" lIns="0" bIns="0" rIns="0">
            <a:spAutoFit/>
          </a:bodyPr>
          <a:lstStyle/>
          <a:p>
            <a:pPr algn="ctr">
              <a:lnSpc>
                <a:spcPts val="3129"/>
              </a:lnSpc>
              <a:spcBef>
                <a:spcPct val="0"/>
              </a:spcBef>
            </a:pPr>
            <a:r>
              <a:rPr lang="en-US" b="true" sz="2235">
                <a:solidFill>
                  <a:srgbClr val="000000"/>
                </a:solidFill>
                <a:latin typeface="Oswald Bold"/>
                <a:ea typeface="Oswald Bold"/>
                <a:cs typeface="Oswald Bold"/>
                <a:sym typeface="Oswald Bold"/>
              </a:rPr>
              <a:t>GENERATED TEXT WITH A KNOWLEDGE GRAPH FROM THE VECTOR STORE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3580" y="4422103"/>
            <a:ext cx="17275891" cy="1360476"/>
          </a:xfrm>
          <a:custGeom>
            <a:avLst/>
            <a:gdLst/>
            <a:ahLst/>
            <a:cxnLst/>
            <a:rect r="r" b="b" t="t" l="l"/>
            <a:pathLst>
              <a:path h="1360476" w="17275891">
                <a:moveTo>
                  <a:pt x="0" y="0"/>
                </a:moveTo>
                <a:lnTo>
                  <a:pt x="17275891" y="0"/>
                </a:lnTo>
                <a:lnTo>
                  <a:pt x="17275891" y="1360477"/>
                </a:lnTo>
                <a:lnTo>
                  <a:pt x="0" y="1360477"/>
                </a:lnTo>
                <a:lnTo>
                  <a:pt x="0" y="0"/>
                </a:lnTo>
                <a:close/>
              </a:path>
            </a:pathLst>
          </a:custGeom>
          <a:blipFill>
            <a:blip r:embed="rId2"/>
            <a:stretch>
              <a:fillRect l="0" t="0" r="0" b="0"/>
            </a:stretch>
          </a:blipFill>
        </p:spPr>
      </p:sp>
      <p:sp>
        <p:nvSpPr>
          <p:cNvPr name="TextBox 3" id="3"/>
          <p:cNvSpPr txBox="true"/>
          <p:nvPr/>
        </p:nvSpPr>
        <p:spPr>
          <a:xfrm rot="0">
            <a:off x="4730018" y="1810331"/>
            <a:ext cx="8827963" cy="969640"/>
          </a:xfrm>
          <a:prstGeom prst="rect">
            <a:avLst/>
          </a:prstGeom>
        </p:spPr>
        <p:txBody>
          <a:bodyPr anchor="t" rtlCol="false" tIns="0" lIns="0" bIns="0" rIns="0">
            <a:spAutoFit/>
          </a:bodyPr>
          <a:lstStyle/>
          <a:p>
            <a:pPr algn="ctr">
              <a:lnSpc>
                <a:spcPts val="7980"/>
              </a:lnSpc>
              <a:spcBef>
                <a:spcPct val="0"/>
              </a:spcBef>
            </a:pPr>
            <a:r>
              <a:rPr lang="en-US" b="true" sz="5700">
                <a:solidFill>
                  <a:srgbClr val="000000"/>
                </a:solidFill>
                <a:latin typeface="Oswald Bold"/>
                <a:ea typeface="Oswald Bold"/>
                <a:cs typeface="Oswald Bold"/>
                <a:sym typeface="Oswald Bold"/>
              </a:rPr>
              <a:t>ADAPTIVE RAG WITH ROUTING</a:t>
            </a:r>
          </a:p>
        </p:txBody>
      </p:sp>
      <p:sp>
        <p:nvSpPr>
          <p:cNvPr name="TextBox 4" id="4"/>
          <p:cNvSpPr txBox="true"/>
          <p:nvPr/>
        </p:nvSpPr>
        <p:spPr>
          <a:xfrm rot="0">
            <a:off x="13905542" y="6493827"/>
            <a:ext cx="2581991" cy="2314108"/>
          </a:xfrm>
          <a:prstGeom prst="rect">
            <a:avLst/>
          </a:prstGeom>
        </p:spPr>
        <p:txBody>
          <a:bodyPr anchor="t" rtlCol="false" tIns="0" lIns="0" bIns="0" rIns="0">
            <a:spAutoFit/>
          </a:bodyPr>
          <a:lstStyle/>
          <a:p>
            <a:pPr algn="ctr">
              <a:lnSpc>
                <a:spcPts val="3688"/>
              </a:lnSpc>
              <a:spcBef>
                <a:spcPct val="0"/>
              </a:spcBef>
            </a:pPr>
            <a:r>
              <a:rPr lang="en-US" b="true" sz="2634">
                <a:solidFill>
                  <a:srgbClr val="000000"/>
                </a:solidFill>
                <a:latin typeface="Oswald Bold"/>
                <a:ea typeface="Oswald Bold"/>
                <a:cs typeface="Oswald Bold"/>
                <a:sym typeface="Oswald Bold"/>
              </a:rPr>
              <a:t>QUERY ROUTED TO WIKIPEDIA SEARCH AND BINARY SCORE FOR RELEVANCE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78033" y="4573186"/>
            <a:ext cx="18966033" cy="7256333"/>
          </a:xfrm>
          <a:prstGeom prst="rect">
            <a:avLst/>
          </a:prstGeom>
        </p:spPr>
        <p:txBody>
          <a:bodyPr anchor="t" rtlCol="false" tIns="0" lIns="0" bIns="0" rIns="0">
            <a:spAutoFit/>
          </a:bodyPr>
          <a:lstStyle/>
          <a:p>
            <a:pPr algn="l">
              <a:lnSpc>
                <a:spcPts val="4571"/>
              </a:lnSpc>
            </a:pPr>
          </a:p>
          <a:p>
            <a:pPr algn="l" marL="1381761" indent="-460587" lvl="2">
              <a:lnSpc>
                <a:spcPts val="4480"/>
              </a:lnSpc>
              <a:buFont typeface="Arial"/>
              <a:buChar char="⚬"/>
            </a:pPr>
            <a:r>
              <a:rPr lang="en-US" b="true" sz="3200">
                <a:solidFill>
                  <a:srgbClr val="000000"/>
                </a:solidFill>
                <a:latin typeface="Roboto Condensed Bold"/>
                <a:ea typeface="Roboto Condensed Bold"/>
                <a:cs typeface="Roboto Condensed Bold"/>
                <a:sym typeface="Roboto Condensed Bold"/>
              </a:rPr>
              <a:t>Approach</a:t>
            </a:r>
          </a:p>
          <a:p>
            <a:pPr algn="l" marL="2072642" indent="-518160" lvl="3">
              <a:lnSpc>
                <a:spcPts val="4480"/>
              </a:lnSpc>
              <a:buFont typeface="Arial"/>
              <a:buChar char="￭"/>
            </a:pPr>
            <a:r>
              <a:rPr lang="en-US" sz="3200">
                <a:solidFill>
                  <a:srgbClr val="000000"/>
                </a:solidFill>
                <a:latin typeface="Roboto Condensed"/>
                <a:ea typeface="Roboto Condensed"/>
                <a:cs typeface="Roboto Condensed"/>
                <a:sym typeface="Roboto Condensed"/>
              </a:rPr>
              <a:t>Transforms queries into embeddings to match with relevant external knowledge.</a:t>
            </a:r>
          </a:p>
          <a:p>
            <a:pPr algn="l" marL="2072642" indent="-518160" lvl="3">
              <a:lnSpc>
                <a:spcPts val="4480"/>
              </a:lnSpc>
              <a:buFont typeface="Arial"/>
              <a:buChar char="￭"/>
            </a:pPr>
            <a:r>
              <a:rPr lang="en-US" b="true" sz="3200">
                <a:solidFill>
                  <a:srgbClr val="C51C2E"/>
                </a:solidFill>
                <a:latin typeface="Roboto Condensed Bold"/>
                <a:ea typeface="Roboto Condensed Bold"/>
                <a:cs typeface="Roboto Condensed Bold"/>
                <a:sym typeface="Roboto Condensed Bold"/>
              </a:rPr>
              <a:t>Determines the best response based on the context &amp; reranked and augmented results f</a:t>
            </a:r>
            <a:r>
              <a:rPr lang="en-US" b="true" sz="3200">
                <a:solidFill>
                  <a:srgbClr val="C51C2E"/>
                </a:solidFill>
                <a:latin typeface="Roboto Condensed Bold"/>
                <a:ea typeface="Roboto Condensed Bold"/>
                <a:cs typeface="Roboto Condensed Bold"/>
                <a:sym typeface="Roboto Condensed Bold"/>
              </a:rPr>
              <a:t>or accurate response generation.</a:t>
            </a:r>
          </a:p>
          <a:p>
            <a:pPr algn="l" marL="1381761" indent="-460587" lvl="2">
              <a:lnSpc>
                <a:spcPts val="4480"/>
              </a:lnSpc>
              <a:buFont typeface="Arial"/>
              <a:buChar char="⚬"/>
            </a:pPr>
            <a:r>
              <a:rPr lang="en-US" b="true" sz="3200">
                <a:solidFill>
                  <a:srgbClr val="000000"/>
                </a:solidFill>
                <a:latin typeface="Roboto Condensed Bold"/>
                <a:ea typeface="Roboto Condensed Bold"/>
                <a:cs typeface="Roboto Condensed Bold"/>
                <a:sym typeface="Roboto Condensed Bold"/>
              </a:rPr>
              <a:t>K</a:t>
            </a:r>
            <a:r>
              <a:rPr lang="en-US" b="true" sz="3200">
                <a:solidFill>
                  <a:srgbClr val="000000"/>
                </a:solidFill>
                <a:latin typeface="Roboto Condensed Bold"/>
                <a:ea typeface="Roboto Condensed Bold"/>
                <a:cs typeface="Roboto Condensed Bold"/>
                <a:sym typeface="Roboto Condensed Bold"/>
              </a:rPr>
              <a:t>ey Features</a:t>
            </a:r>
          </a:p>
          <a:p>
            <a:pPr algn="l" marL="2072642" indent="-518160" lvl="3">
              <a:lnSpc>
                <a:spcPts val="4480"/>
              </a:lnSpc>
              <a:buFont typeface="Arial"/>
              <a:buChar char="￭"/>
            </a:pPr>
            <a:r>
              <a:rPr lang="en-US" sz="3200">
                <a:solidFill>
                  <a:srgbClr val="000000"/>
                </a:solidFill>
                <a:latin typeface="Roboto Condensed"/>
                <a:ea typeface="Roboto Condensed"/>
                <a:cs typeface="Roboto Condensed"/>
                <a:sym typeface="Roboto Condensed"/>
              </a:rPr>
              <a:t>Leverages large-scale web searches to augment the pool of retrievable knowledge.</a:t>
            </a:r>
          </a:p>
          <a:p>
            <a:pPr algn="l" marL="2072642" indent="-518160" lvl="3">
              <a:lnSpc>
                <a:spcPts val="4480"/>
              </a:lnSpc>
              <a:buFont typeface="Arial"/>
              <a:buChar char="￭"/>
            </a:pPr>
            <a:r>
              <a:rPr lang="en-US" sz="3200">
                <a:solidFill>
                  <a:srgbClr val="000000"/>
                </a:solidFill>
                <a:latin typeface="Roboto Condensed"/>
                <a:ea typeface="Roboto Condensed"/>
                <a:cs typeface="Roboto Condensed"/>
                <a:sym typeface="Roboto Condensed"/>
              </a:rPr>
              <a:t>Expanding the breadth of information accessible.</a:t>
            </a:r>
          </a:p>
          <a:p>
            <a:pPr algn="l" marL="2072642" indent="-518160" lvl="3">
              <a:lnSpc>
                <a:spcPts val="4480"/>
              </a:lnSpc>
              <a:buFont typeface="Arial"/>
              <a:buChar char="￭"/>
            </a:pPr>
            <a:r>
              <a:rPr lang="en-US" sz="3200">
                <a:solidFill>
                  <a:srgbClr val="000000"/>
                </a:solidFill>
                <a:latin typeface="Roboto Condensed"/>
                <a:ea typeface="Roboto Condensed"/>
                <a:cs typeface="Roboto Condensed"/>
                <a:sym typeface="Roboto Condensed"/>
              </a:rPr>
              <a:t>CacheTuning &amp; Forking to streamline the retrieval process efficiently and </a:t>
            </a:r>
            <a:r>
              <a:rPr lang="en-US" b="true" sz="3200">
                <a:solidFill>
                  <a:srgbClr val="C51C2E"/>
                </a:solidFill>
                <a:latin typeface="Roboto Condensed Bold"/>
                <a:ea typeface="Roboto Condensed Bold"/>
                <a:cs typeface="Roboto Condensed Bold"/>
                <a:sym typeface="Roboto Condensed Bold"/>
              </a:rPr>
              <a:t>enhance speed</a:t>
            </a:r>
            <a:r>
              <a:rPr lang="en-US" sz="3200">
                <a:solidFill>
                  <a:srgbClr val="000000"/>
                </a:solidFill>
                <a:latin typeface="Roboto Condensed"/>
                <a:ea typeface="Roboto Condensed"/>
                <a:cs typeface="Roboto Condensed"/>
                <a:sym typeface="Roboto Condensed"/>
              </a:rPr>
              <a:t>.</a:t>
            </a:r>
          </a:p>
          <a:p>
            <a:pPr algn="l">
              <a:lnSpc>
                <a:spcPts val="4480"/>
              </a:lnSpc>
            </a:pPr>
          </a:p>
          <a:p>
            <a:pPr algn="l">
              <a:lnSpc>
                <a:spcPts val="4480"/>
              </a:lnSpc>
            </a:pPr>
          </a:p>
          <a:p>
            <a:pPr algn="l">
              <a:lnSpc>
                <a:spcPts val="4480"/>
              </a:lnSpc>
            </a:pPr>
          </a:p>
          <a:p>
            <a:pPr algn="l">
              <a:lnSpc>
                <a:spcPts val="4017"/>
              </a:lnSpc>
            </a:pPr>
          </a:p>
        </p:txBody>
      </p:sp>
      <p:sp>
        <p:nvSpPr>
          <p:cNvPr name="Freeform 3" id="3"/>
          <p:cNvSpPr/>
          <p:nvPr/>
        </p:nvSpPr>
        <p:spPr>
          <a:xfrm flipH="false" flipV="false" rot="0">
            <a:off x="6242064" y="171971"/>
            <a:ext cx="11833393" cy="3492077"/>
          </a:xfrm>
          <a:custGeom>
            <a:avLst/>
            <a:gdLst/>
            <a:ahLst/>
            <a:cxnLst/>
            <a:rect r="r" b="b" t="t" l="l"/>
            <a:pathLst>
              <a:path h="3492077" w="11833393">
                <a:moveTo>
                  <a:pt x="0" y="0"/>
                </a:moveTo>
                <a:lnTo>
                  <a:pt x="11833393" y="0"/>
                </a:lnTo>
                <a:lnTo>
                  <a:pt x="11833393" y="3492077"/>
                </a:lnTo>
                <a:lnTo>
                  <a:pt x="0" y="3492077"/>
                </a:lnTo>
                <a:lnTo>
                  <a:pt x="0" y="0"/>
                </a:lnTo>
                <a:close/>
              </a:path>
            </a:pathLst>
          </a:custGeom>
          <a:blipFill>
            <a:blip r:embed="rId2"/>
            <a:stretch>
              <a:fillRect l="-1777" t="-2662" r="0" b="-41"/>
            </a:stretch>
          </a:blipFill>
        </p:spPr>
      </p:sp>
      <p:sp>
        <p:nvSpPr>
          <p:cNvPr name="TextBox 4" id="4"/>
          <p:cNvSpPr txBox="true"/>
          <p:nvPr/>
        </p:nvSpPr>
        <p:spPr>
          <a:xfrm rot="0">
            <a:off x="224243" y="240029"/>
            <a:ext cx="6017820" cy="2480305"/>
          </a:xfrm>
          <a:prstGeom prst="rect">
            <a:avLst/>
          </a:prstGeom>
        </p:spPr>
        <p:txBody>
          <a:bodyPr anchor="t" rtlCol="false" tIns="0" lIns="0" bIns="0" rIns="0">
            <a:spAutoFit/>
          </a:bodyPr>
          <a:lstStyle/>
          <a:p>
            <a:pPr algn="ctr">
              <a:lnSpc>
                <a:spcPts val="5740"/>
              </a:lnSpc>
            </a:pPr>
            <a:r>
              <a:rPr lang="en-US" b="true" sz="4100">
                <a:solidFill>
                  <a:srgbClr val="000000"/>
                </a:solidFill>
                <a:latin typeface="Oswald Bold"/>
                <a:ea typeface="Oswald Bold"/>
                <a:cs typeface="Oswald Bold"/>
                <a:sym typeface="Oswald Bold"/>
              </a:rPr>
              <a:t> M5: SUPER RAG - DYNAMIC</a:t>
            </a:r>
          </a:p>
          <a:p>
            <a:pPr algn="ctr">
              <a:lnSpc>
                <a:spcPts val="5740"/>
              </a:lnSpc>
            </a:pPr>
            <a:r>
              <a:rPr lang="en-US" b="true" sz="4100">
                <a:solidFill>
                  <a:srgbClr val="000000"/>
                </a:solidFill>
                <a:latin typeface="Oswald Bold"/>
                <a:ea typeface="Oswald Bold"/>
                <a:cs typeface="Oswald Bold"/>
                <a:sym typeface="Oswald Bold"/>
              </a:rPr>
              <a:t>KNOWLEDGE INTEGRATION</a:t>
            </a:r>
          </a:p>
          <a:p>
            <a:pPr algn="ctr">
              <a:lnSpc>
                <a:spcPts val="8540"/>
              </a:lnSpc>
            </a:pPr>
          </a:p>
        </p:txBody>
      </p:sp>
      <p:sp>
        <p:nvSpPr>
          <p:cNvPr name="TextBox 5" id="5"/>
          <p:cNvSpPr txBox="true"/>
          <p:nvPr/>
        </p:nvSpPr>
        <p:spPr>
          <a:xfrm rot="0">
            <a:off x="-678033" y="2273002"/>
            <a:ext cx="12248197" cy="3867537"/>
          </a:xfrm>
          <a:prstGeom prst="rect">
            <a:avLst/>
          </a:prstGeom>
        </p:spPr>
        <p:txBody>
          <a:bodyPr anchor="t" rtlCol="false" tIns="0" lIns="0" bIns="0" rIns="0">
            <a:spAutoFit/>
          </a:bodyPr>
          <a:lstStyle/>
          <a:p>
            <a:pPr algn="l" marL="1371971" indent="-457324" lvl="2">
              <a:lnSpc>
                <a:spcPts val="4448"/>
              </a:lnSpc>
              <a:buFont typeface="Arial"/>
              <a:buChar char="⚬"/>
            </a:pPr>
            <a:r>
              <a:rPr lang="en-US" b="true" sz="3177">
                <a:solidFill>
                  <a:srgbClr val="000000"/>
                </a:solidFill>
                <a:latin typeface="Roboto Condensed Bold"/>
                <a:ea typeface="Roboto Condensed Bold"/>
                <a:cs typeface="Roboto Condensed Bold"/>
                <a:sym typeface="Roboto Condensed Bold"/>
              </a:rPr>
              <a:t>Innovation and Improvement</a:t>
            </a:r>
          </a:p>
          <a:p>
            <a:pPr algn="l" marL="2057957" indent="-514489" lvl="3">
              <a:lnSpc>
                <a:spcPts val="4448"/>
              </a:lnSpc>
              <a:buFont typeface="Arial"/>
              <a:buChar char="￭"/>
            </a:pPr>
            <a:r>
              <a:rPr lang="en-US" sz="3177">
                <a:solidFill>
                  <a:srgbClr val="000000"/>
                </a:solidFill>
                <a:latin typeface="Roboto Condensed"/>
                <a:ea typeface="Roboto Condensed"/>
                <a:cs typeface="Roboto Condensed"/>
                <a:sym typeface="Roboto Condensed"/>
              </a:rPr>
              <a:t>Enhancement of LLMs by </a:t>
            </a:r>
            <a:r>
              <a:rPr lang="en-US" b="true" sz="3177">
                <a:solidFill>
                  <a:srgbClr val="C51C2E"/>
                </a:solidFill>
                <a:latin typeface="Roboto Condensed Bold"/>
                <a:ea typeface="Roboto Condensed Bold"/>
                <a:cs typeface="Roboto Condensed Bold"/>
                <a:sym typeface="Roboto Condensed Bold"/>
              </a:rPr>
              <a:t>integrating external </a:t>
            </a:r>
          </a:p>
          <a:p>
            <a:pPr algn="l">
              <a:lnSpc>
                <a:spcPts val="4448"/>
              </a:lnSpc>
            </a:pPr>
            <a:r>
              <a:rPr lang="en-US" sz="3177" b="true">
                <a:solidFill>
                  <a:srgbClr val="C51C2E"/>
                </a:solidFill>
                <a:latin typeface="Roboto Condensed Bold"/>
                <a:ea typeface="Roboto Condensed Bold"/>
                <a:cs typeface="Roboto Condensed Bold"/>
                <a:sym typeface="Roboto Condensed Bold"/>
              </a:rPr>
              <a:t>                       </a:t>
            </a:r>
            <a:r>
              <a:rPr lang="en-US" sz="3177" b="true">
                <a:solidFill>
                  <a:srgbClr val="C51C2E"/>
                </a:solidFill>
                <a:latin typeface="Roboto Condensed Bold"/>
                <a:ea typeface="Roboto Condensed Bold"/>
                <a:cs typeface="Roboto Condensed Bold"/>
                <a:sym typeface="Roboto Condensed Bold"/>
              </a:rPr>
              <a:t>knowledge sources</a:t>
            </a:r>
            <a:r>
              <a:rPr lang="en-US" sz="3177">
                <a:solidFill>
                  <a:srgbClr val="000000"/>
                </a:solidFill>
                <a:latin typeface="Roboto Condensed"/>
                <a:ea typeface="Roboto Condensed"/>
                <a:cs typeface="Roboto Condensed"/>
                <a:sym typeface="Roboto Condensed"/>
              </a:rPr>
              <a:t>.</a:t>
            </a:r>
          </a:p>
          <a:p>
            <a:pPr algn="l" marL="2057957" indent="-514489" lvl="3">
              <a:lnSpc>
                <a:spcPts val="4448"/>
              </a:lnSpc>
              <a:buFont typeface="Arial"/>
              <a:buChar char="￭"/>
            </a:pPr>
            <a:r>
              <a:rPr lang="en-US" sz="3177">
                <a:solidFill>
                  <a:srgbClr val="000000"/>
                </a:solidFill>
                <a:latin typeface="Roboto Condensed"/>
                <a:ea typeface="Roboto Condensed"/>
                <a:cs typeface="Roboto Condensed"/>
                <a:sym typeface="Roboto Condensed"/>
              </a:rPr>
              <a:t>Aims to </a:t>
            </a:r>
            <a:r>
              <a:rPr lang="en-US" b="true" sz="3177">
                <a:solidFill>
                  <a:srgbClr val="C51C2E"/>
                </a:solidFill>
                <a:latin typeface="Roboto Condensed Bold"/>
                <a:ea typeface="Roboto Condensed Bold"/>
                <a:cs typeface="Roboto Condensed Bold"/>
                <a:sym typeface="Roboto Condensed Bold"/>
              </a:rPr>
              <a:t>improve accuracy, speed, and user satisfaction with minimal structural changes</a:t>
            </a:r>
            <a:r>
              <a:rPr lang="en-US" sz="3177">
                <a:solidFill>
                  <a:srgbClr val="000000"/>
                </a:solidFill>
                <a:latin typeface="Roboto Condensed"/>
                <a:ea typeface="Roboto Condensed"/>
                <a:cs typeface="Roboto Condensed"/>
                <a:sym typeface="Roboto Condensed"/>
              </a:rPr>
              <a:t>.</a:t>
            </a:r>
          </a:p>
          <a:p>
            <a:pPr algn="l">
              <a:lnSpc>
                <a:spcPts val="4448"/>
              </a:lnSpc>
            </a:pPr>
          </a:p>
          <a:p>
            <a:pPr algn="l">
              <a:lnSpc>
                <a:spcPts val="3909"/>
              </a:lnSpc>
            </a:pPr>
          </a:p>
        </p:txBody>
      </p:sp>
      <p:sp>
        <p:nvSpPr>
          <p:cNvPr name="TextBox 6" id="6"/>
          <p:cNvSpPr txBox="true"/>
          <p:nvPr/>
        </p:nvSpPr>
        <p:spPr>
          <a:xfrm rot="0">
            <a:off x="15818927" y="9201150"/>
            <a:ext cx="2256530" cy="887335"/>
          </a:xfrm>
          <a:prstGeom prst="rect">
            <a:avLst/>
          </a:prstGeom>
        </p:spPr>
        <p:txBody>
          <a:bodyPr anchor="t" rtlCol="false" tIns="0" lIns="0" bIns="0" rIns="0">
            <a:spAutoFit/>
          </a:bodyPr>
          <a:lstStyle/>
          <a:p>
            <a:pPr algn="r">
              <a:lnSpc>
                <a:spcPts val="3591"/>
              </a:lnSpc>
            </a:pPr>
            <a:r>
              <a:rPr lang="en-US" sz="2565">
                <a:solidFill>
                  <a:srgbClr val="000000"/>
                </a:solidFill>
                <a:latin typeface="Roboto Condensed"/>
                <a:ea typeface="Roboto Condensed"/>
                <a:cs typeface="Roboto Condensed"/>
                <a:sym typeface="Roboto Condensed"/>
              </a:rPr>
              <a:t>April 13th, 2024</a:t>
            </a:r>
          </a:p>
          <a:p>
            <a:pPr algn="r">
              <a:lnSpc>
                <a:spcPts val="3591"/>
              </a:lnSpc>
            </a:pPr>
            <a:r>
              <a:rPr lang="en-US" sz="2565">
                <a:solidFill>
                  <a:srgbClr val="000000"/>
                </a:solidFill>
                <a:latin typeface="Roboto Condensed"/>
                <a:ea typeface="Roboto Condensed"/>
                <a:cs typeface="Roboto Condensed"/>
                <a:sym typeface="Roboto Condensed"/>
              </a:rPr>
              <a:t>(arXiv paper)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0" y="3349542"/>
            <a:ext cx="18288000" cy="5773080"/>
          </a:xfrm>
          <a:prstGeom prst="rect">
            <a:avLst/>
          </a:prstGeom>
        </p:spPr>
        <p:txBody>
          <a:bodyPr anchor="t" rtlCol="false" tIns="0" lIns="0" bIns="0" rIns="0">
            <a:spAutoFit/>
          </a:bodyPr>
          <a:lstStyle/>
          <a:p>
            <a:pPr algn="ctr">
              <a:lnSpc>
                <a:spcPts val="5723"/>
              </a:lnSpc>
              <a:spcBef>
                <a:spcPct val="0"/>
              </a:spcBef>
            </a:pPr>
            <a:r>
              <a:rPr lang="en-US" sz="4088">
                <a:solidFill>
                  <a:srgbClr val="000000"/>
                </a:solidFill>
                <a:latin typeface="Oswald"/>
                <a:ea typeface="Oswald"/>
                <a:cs typeface="Oswald"/>
                <a:sym typeface="Oswald"/>
              </a:rPr>
              <a:t>We would like to express our sincere gratitude to</a:t>
            </a:r>
          </a:p>
          <a:p>
            <a:pPr algn="ctr">
              <a:lnSpc>
                <a:spcPts val="5723"/>
              </a:lnSpc>
              <a:spcBef>
                <a:spcPct val="0"/>
              </a:spcBef>
            </a:pPr>
            <a:r>
              <a:rPr lang="en-US" b="true" sz="4088">
                <a:solidFill>
                  <a:srgbClr val="000000"/>
                </a:solidFill>
                <a:latin typeface="Oswald Bold"/>
                <a:ea typeface="Oswald Bold"/>
                <a:cs typeface="Oswald Bold"/>
                <a:sym typeface="Oswald Bold"/>
              </a:rPr>
              <a:t>Dr. Simon Shim</a:t>
            </a:r>
            <a:r>
              <a:rPr lang="en-US" sz="4088">
                <a:solidFill>
                  <a:srgbClr val="000000"/>
                </a:solidFill>
                <a:latin typeface="Oswald"/>
                <a:ea typeface="Oswald"/>
                <a:cs typeface="Oswald"/>
                <a:sym typeface="Oswald"/>
              </a:rPr>
              <a:t> for his </a:t>
            </a:r>
            <a:r>
              <a:rPr lang="en-US" b="true" sz="4088">
                <a:solidFill>
                  <a:srgbClr val="000000"/>
                </a:solidFill>
                <a:latin typeface="Oswald Bold"/>
                <a:ea typeface="Oswald Bold"/>
                <a:cs typeface="Oswald Bold"/>
                <a:sym typeface="Oswald Bold"/>
              </a:rPr>
              <a:t>invaluable guidance </a:t>
            </a:r>
            <a:r>
              <a:rPr lang="en-US" sz="4088">
                <a:solidFill>
                  <a:srgbClr val="000000"/>
                </a:solidFill>
                <a:latin typeface="Oswald"/>
                <a:ea typeface="Oswald"/>
                <a:cs typeface="Oswald"/>
                <a:sym typeface="Oswald"/>
              </a:rPr>
              <a:t>and support throughout this project. </a:t>
            </a:r>
          </a:p>
          <a:p>
            <a:pPr algn="ctr">
              <a:lnSpc>
                <a:spcPts val="5723"/>
              </a:lnSpc>
              <a:spcBef>
                <a:spcPct val="0"/>
              </a:spcBef>
            </a:pPr>
            <a:r>
              <a:rPr lang="en-US" sz="4088">
                <a:solidFill>
                  <a:srgbClr val="000000"/>
                </a:solidFill>
                <a:latin typeface="Oswald"/>
                <a:ea typeface="Oswald"/>
                <a:cs typeface="Oswald"/>
                <a:sym typeface="Oswald"/>
              </a:rPr>
              <a:t>We also extend our appreciation to our team members for their collaboration and dedication in bringing this project to fruition. Lastly, we acknowledge the contributions of the research community and the resources provided by databases such as Arxiv and the Journal of Machine Learning Research, which were essential for our work.</a:t>
            </a:r>
          </a:p>
          <a:p>
            <a:pPr algn="ctr">
              <a:lnSpc>
                <a:spcPts val="5723"/>
              </a:lnSpc>
              <a:spcBef>
                <a:spcPct val="0"/>
              </a:spcBef>
            </a:pPr>
          </a:p>
          <a:p>
            <a:pPr algn="ctr">
              <a:lnSpc>
                <a:spcPts val="5723"/>
              </a:lnSpc>
              <a:spcBef>
                <a:spcPct val="0"/>
              </a:spcBef>
            </a:pPr>
          </a:p>
        </p:txBody>
      </p:sp>
      <p:sp>
        <p:nvSpPr>
          <p:cNvPr name="Freeform 3" id="3"/>
          <p:cNvSpPr/>
          <p:nvPr/>
        </p:nvSpPr>
        <p:spPr>
          <a:xfrm flipH="false" flipV="false" rot="0">
            <a:off x="15585197" y="761678"/>
            <a:ext cx="1957931" cy="1955066"/>
          </a:xfrm>
          <a:custGeom>
            <a:avLst/>
            <a:gdLst/>
            <a:ahLst/>
            <a:cxnLst/>
            <a:rect r="r" b="b" t="t" l="l"/>
            <a:pathLst>
              <a:path h="1955066" w="1957931">
                <a:moveTo>
                  <a:pt x="0" y="0"/>
                </a:moveTo>
                <a:lnTo>
                  <a:pt x="1957931" y="0"/>
                </a:lnTo>
                <a:lnTo>
                  <a:pt x="1957931" y="1955066"/>
                </a:lnTo>
                <a:lnTo>
                  <a:pt x="0" y="1955066"/>
                </a:lnTo>
                <a:lnTo>
                  <a:pt x="0" y="0"/>
                </a:lnTo>
                <a:close/>
              </a:path>
            </a:pathLst>
          </a:custGeom>
          <a:blipFill>
            <a:blip r:embed="rId2"/>
            <a:stretch>
              <a:fillRect l="-11239" t="-18037" r="-12875"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63795" y="2670253"/>
            <a:ext cx="15284407" cy="2158922"/>
          </a:xfrm>
          <a:custGeom>
            <a:avLst/>
            <a:gdLst/>
            <a:ahLst/>
            <a:cxnLst/>
            <a:rect r="r" b="b" t="t" l="l"/>
            <a:pathLst>
              <a:path h="2158922" w="15284407">
                <a:moveTo>
                  <a:pt x="0" y="0"/>
                </a:moveTo>
                <a:lnTo>
                  <a:pt x="15284407" y="0"/>
                </a:lnTo>
                <a:lnTo>
                  <a:pt x="15284407" y="2158922"/>
                </a:lnTo>
                <a:lnTo>
                  <a:pt x="0" y="2158922"/>
                </a:lnTo>
                <a:lnTo>
                  <a:pt x="0" y="0"/>
                </a:lnTo>
                <a:close/>
              </a:path>
            </a:pathLst>
          </a:custGeom>
          <a:blipFill>
            <a:blip r:embed="rId2"/>
            <a:stretch>
              <a:fillRect l="0" t="0" r="0" b="0"/>
            </a:stretch>
          </a:blipFill>
        </p:spPr>
      </p:sp>
      <p:sp>
        <p:nvSpPr>
          <p:cNvPr name="Freeform 3" id="3"/>
          <p:cNvSpPr/>
          <p:nvPr/>
        </p:nvSpPr>
        <p:spPr>
          <a:xfrm flipH="false" flipV="false" rot="0">
            <a:off x="363795" y="5143500"/>
            <a:ext cx="11996240" cy="1574506"/>
          </a:xfrm>
          <a:custGeom>
            <a:avLst/>
            <a:gdLst/>
            <a:ahLst/>
            <a:cxnLst/>
            <a:rect r="r" b="b" t="t" l="l"/>
            <a:pathLst>
              <a:path h="1574506" w="11996240">
                <a:moveTo>
                  <a:pt x="0" y="0"/>
                </a:moveTo>
                <a:lnTo>
                  <a:pt x="11996240" y="0"/>
                </a:lnTo>
                <a:lnTo>
                  <a:pt x="11996240" y="1574506"/>
                </a:lnTo>
                <a:lnTo>
                  <a:pt x="0" y="1574506"/>
                </a:lnTo>
                <a:lnTo>
                  <a:pt x="0" y="0"/>
                </a:lnTo>
                <a:close/>
              </a:path>
            </a:pathLst>
          </a:custGeom>
          <a:blipFill>
            <a:blip r:embed="rId3"/>
            <a:stretch>
              <a:fillRect l="0" t="0" r="0" b="0"/>
            </a:stretch>
          </a:blipFill>
        </p:spPr>
      </p:sp>
      <p:sp>
        <p:nvSpPr>
          <p:cNvPr name="Freeform 4" id="4"/>
          <p:cNvSpPr/>
          <p:nvPr/>
        </p:nvSpPr>
        <p:spPr>
          <a:xfrm flipH="false" flipV="false" rot="0">
            <a:off x="363795" y="6943341"/>
            <a:ext cx="11996240" cy="3060756"/>
          </a:xfrm>
          <a:custGeom>
            <a:avLst/>
            <a:gdLst/>
            <a:ahLst/>
            <a:cxnLst/>
            <a:rect r="r" b="b" t="t" l="l"/>
            <a:pathLst>
              <a:path h="3060756" w="11996240">
                <a:moveTo>
                  <a:pt x="0" y="0"/>
                </a:moveTo>
                <a:lnTo>
                  <a:pt x="11996240" y="0"/>
                </a:lnTo>
                <a:lnTo>
                  <a:pt x="11996240" y="3060755"/>
                </a:lnTo>
                <a:lnTo>
                  <a:pt x="0" y="3060755"/>
                </a:lnTo>
                <a:lnTo>
                  <a:pt x="0" y="0"/>
                </a:lnTo>
                <a:close/>
              </a:path>
            </a:pathLst>
          </a:custGeom>
          <a:blipFill>
            <a:blip r:embed="rId4"/>
            <a:stretch>
              <a:fillRect l="0" t="0" r="-32541" b="0"/>
            </a:stretch>
          </a:blipFill>
        </p:spPr>
      </p:sp>
      <p:sp>
        <p:nvSpPr>
          <p:cNvPr name="TextBox 5" id="5"/>
          <p:cNvSpPr txBox="true"/>
          <p:nvPr/>
        </p:nvSpPr>
        <p:spPr>
          <a:xfrm rot="0">
            <a:off x="3939006" y="201430"/>
            <a:ext cx="9980888" cy="1055941"/>
          </a:xfrm>
          <a:prstGeom prst="rect">
            <a:avLst/>
          </a:prstGeom>
        </p:spPr>
        <p:txBody>
          <a:bodyPr anchor="t" rtlCol="false" tIns="0" lIns="0" bIns="0" rIns="0">
            <a:spAutoFit/>
          </a:bodyPr>
          <a:lstStyle/>
          <a:p>
            <a:pPr algn="ctr">
              <a:lnSpc>
                <a:spcPts val="4273"/>
              </a:lnSpc>
              <a:spcBef>
                <a:spcPct val="0"/>
              </a:spcBef>
            </a:pPr>
            <a:r>
              <a:rPr lang="en-US" b="true" sz="3052">
                <a:solidFill>
                  <a:srgbClr val="FFFFFF"/>
                </a:solidFill>
                <a:latin typeface="Roboto Condensed Bold"/>
                <a:ea typeface="Roboto Condensed Bold"/>
                <a:cs typeface="Roboto Condensed Bold"/>
                <a:sym typeface="Roboto Condensed Bold"/>
              </a:rPr>
              <a:t>SUPER RAG - DYNAMIC</a:t>
            </a:r>
          </a:p>
          <a:p>
            <a:pPr algn="ctr">
              <a:lnSpc>
                <a:spcPts val="4273"/>
              </a:lnSpc>
              <a:spcBef>
                <a:spcPct val="0"/>
              </a:spcBef>
            </a:pPr>
            <a:r>
              <a:rPr lang="en-US" b="true" sz="3052">
                <a:solidFill>
                  <a:srgbClr val="FFFFFF"/>
                </a:solidFill>
                <a:latin typeface="Roboto Condensed Bold"/>
                <a:ea typeface="Roboto Condensed Bold"/>
                <a:cs typeface="Roboto Condensed Bold"/>
                <a:sym typeface="Roboto Condensed Bold"/>
              </a:rPr>
              <a:t>KNOWLEDGE INTEGRATION</a:t>
            </a:r>
          </a:p>
        </p:txBody>
      </p:sp>
      <p:sp>
        <p:nvSpPr>
          <p:cNvPr name="TextBox 6" id="6"/>
          <p:cNvSpPr txBox="true"/>
          <p:nvPr/>
        </p:nvSpPr>
        <p:spPr>
          <a:xfrm rot="0">
            <a:off x="420787" y="1782586"/>
            <a:ext cx="3702100" cy="439991"/>
          </a:xfrm>
          <a:prstGeom prst="rect">
            <a:avLst/>
          </a:prstGeom>
        </p:spPr>
        <p:txBody>
          <a:bodyPr anchor="t" rtlCol="false" tIns="0" lIns="0" bIns="0" rIns="0">
            <a:spAutoFit/>
          </a:bodyPr>
          <a:lstStyle/>
          <a:p>
            <a:pPr algn="ctr" marL="0" indent="0" lvl="0">
              <a:lnSpc>
                <a:spcPts val="3573"/>
              </a:lnSpc>
              <a:spcBef>
                <a:spcPct val="0"/>
              </a:spcBef>
            </a:pPr>
            <a:r>
              <a:rPr lang="en-US" sz="2552" strike="noStrike" u="none">
                <a:solidFill>
                  <a:srgbClr val="FFFFFF"/>
                </a:solidFill>
                <a:latin typeface="Roboto Condensed"/>
                <a:ea typeface="Roboto Condensed"/>
                <a:cs typeface="Roboto Condensed"/>
                <a:sym typeface="Roboto Condensed"/>
              </a:rPr>
              <a:t>External Knowledge Retrieval</a:t>
            </a:r>
          </a:p>
        </p:txBody>
      </p:sp>
      <p:sp>
        <p:nvSpPr>
          <p:cNvPr name="TextBox 7" id="7"/>
          <p:cNvSpPr txBox="true"/>
          <p:nvPr/>
        </p:nvSpPr>
        <p:spPr>
          <a:xfrm rot="0">
            <a:off x="12737306" y="5636575"/>
            <a:ext cx="2365177" cy="439991"/>
          </a:xfrm>
          <a:prstGeom prst="rect">
            <a:avLst/>
          </a:prstGeom>
        </p:spPr>
        <p:txBody>
          <a:bodyPr anchor="t" rtlCol="false" tIns="0" lIns="0" bIns="0" rIns="0">
            <a:spAutoFit/>
          </a:bodyPr>
          <a:lstStyle/>
          <a:p>
            <a:pPr algn="ctr">
              <a:lnSpc>
                <a:spcPts val="3573"/>
              </a:lnSpc>
              <a:spcBef>
                <a:spcPct val="0"/>
              </a:spcBef>
            </a:pPr>
            <a:r>
              <a:rPr lang="en-US" sz="2552">
                <a:solidFill>
                  <a:srgbClr val="FFFFFF"/>
                </a:solidFill>
                <a:latin typeface="Roboto Condensed"/>
                <a:ea typeface="Roboto Condensed"/>
                <a:cs typeface="Roboto Condensed"/>
                <a:sym typeface="Roboto Condensed"/>
              </a:rPr>
              <a:t>Abstract Summary</a:t>
            </a:r>
          </a:p>
        </p:txBody>
      </p:sp>
      <p:sp>
        <p:nvSpPr>
          <p:cNvPr name="TextBox 8" id="8"/>
          <p:cNvSpPr txBox="true"/>
          <p:nvPr/>
        </p:nvSpPr>
        <p:spPr>
          <a:xfrm rot="0">
            <a:off x="12525471" y="8111172"/>
            <a:ext cx="5443030" cy="893923"/>
          </a:xfrm>
          <a:prstGeom prst="rect">
            <a:avLst/>
          </a:prstGeom>
        </p:spPr>
        <p:txBody>
          <a:bodyPr anchor="t" rtlCol="false" tIns="0" lIns="0" bIns="0" rIns="0">
            <a:spAutoFit/>
          </a:bodyPr>
          <a:lstStyle/>
          <a:p>
            <a:pPr algn="ctr" marL="0" indent="0" lvl="0">
              <a:lnSpc>
                <a:spcPts val="3573"/>
              </a:lnSpc>
              <a:spcBef>
                <a:spcPct val="0"/>
              </a:spcBef>
            </a:pPr>
            <a:r>
              <a:rPr lang="en-US" sz="2552" strike="noStrike" u="none">
                <a:solidFill>
                  <a:srgbClr val="FFFFFF"/>
                </a:solidFill>
                <a:latin typeface="Roboto Condensed"/>
                <a:ea typeface="Roboto Condensed"/>
                <a:cs typeface="Roboto Condensed"/>
                <a:sym typeface="Roboto Condensed"/>
              </a:rPr>
              <a:t>Reranked and Augmented Results ordered by confidence</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47822" y="1028700"/>
          <a:ext cx="17992357" cy="9145232"/>
        </p:xfrm>
        <a:graphic>
          <a:graphicData uri="http://schemas.openxmlformats.org/drawingml/2006/table">
            <a:tbl>
              <a:tblPr/>
              <a:tblGrid>
                <a:gridCol w="2483723"/>
                <a:gridCol w="5340834"/>
                <a:gridCol w="5011958"/>
                <a:gridCol w="5155841"/>
              </a:tblGrid>
              <a:tr h="811315">
                <a:tc>
                  <a:txBody>
                    <a:bodyPr anchor="t" rtlCol="false"/>
                    <a:lstStyle/>
                    <a:p>
                      <a:pPr algn="l">
                        <a:lnSpc>
                          <a:spcPts val="3219"/>
                        </a:lnSpc>
                        <a:defRPr/>
                      </a:pPr>
                      <a:r>
                        <a:rPr lang="en-US" sz="2299" b="true">
                          <a:solidFill>
                            <a:srgbClr val="FFFFFF"/>
                          </a:solidFill>
                          <a:latin typeface="Arimo Bold"/>
                          <a:ea typeface="Arimo Bold"/>
                          <a:cs typeface="Arimo Bold"/>
                          <a:sym typeface="Arimo Bold"/>
                        </a:rPr>
                        <a:t>Model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3D3D"/>
                    </a:solidFill>
                  </a:tcPr>
                </a:tc>
                <a:tc>
                  <a:txBody>
                    <a:bodyPr anchor="t" rtlCol="false"/>
                    <a:lstStyle/>
                    <a:p>
                      <a:pPr algn="l">
                        <a:lnSpc>
                          <a:spcPts val="3219"/>
                        </a:lnSpc>
                        <a:defRPr/>
                      </a:pPr>
                      <a:r>
                        <a:rPr lang="en-US" sz="2299" b="true">
                          <a:solidFill>
                            <a:srgbClr val="FFFFFF"/>
                          </a:solidFill>
                          <a:latin typeface="Arimo Bold"/>
                          <a:ea typeface="Arimo Bold"/>
                          <a:cs typeface="Arimo Bold"/>
                          <a:sym typeface="Arimo Bold"/>
                        </a:rPr>
                        <a:t>Key Features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3D3D"/>
                    </a:solidFill>
                  </a:tcPr>
                </a:tc>
                <a:tc>
                  <a:txBody>
                    <a:bodyPr anchor="t" rtlCol="false"/>
                    <a:lstStyle/>
                    <a:p>
                      <a:pPr algn="l">
                        <a:lnSpc>
                          <a:spcPts val="3219"/>
                        </a:lnSpc>
                        <a:defRPr/>
                      </a:pPr>
                      <a:r>
                        <a:rPr lang="en-US" sz="2299" b="true">
                          <a:solidFill>
                            <a:srgbClr val="FFFFFF"/>
                          </a:solidFill>
                          <a:latin typeface="Arimo Bold"/>
                          <a:ea typeface="Arimo Bold"/>
                          <a:cs typeface="Arimo Bold"/>
                          <a:sym typeface="Arimo Bold"/>
                        </a:rPr>
                        <a:t>Approach</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3D3D"/>
                    </a:solidFill>
                  </a:tcPr>
                </a:tc>
                <a:tc>
                  <a:txBody>
                    <a:bodyPr anchor="t" rtlCol="false"/>
                    <a:lstStyle/>
                    <a:p>
                      <a:pPr algn="l">
                        <a:lnSpc>
                          <a:spcPts val="3219"/>
                        </a:lnSpc>
                        <a:defRPr/>
                      </a:pPr>
                      <a:r>
                        <a:rPr lang="en-US" sz="2299" b="true">
                          <a:solidFill>
                            <a:srgbClr val="FFFFFF"/>
                          </a:solidFill>
                          <a:latin typeface="Arimo Bold"/>
                          <a:ea typeface="Arimo Bold"/>
                          <a:cs typeface="Arimo Bold"/>
                          <a:sym typeface="Arimo Bold"/>
                        </a:rPr>
                        <a:t>Strengths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3D3D3D"/>
                    </a:solidFill>
                  </a:tcPr>
                </a:tc>
              </a:tr>
              <a:tr h="1889887">
                <a:tc>
                  <a:txBody>
                    <a:bodyPr anchor="t" rtlCol="false"/>
                    <a:lstStyle/>
                    <a:p>
                      <a:pPr algn="l">
                        <a:lnSpc>
                          <a:spcPts val="2939"/>
                        </a:lnSpc>
                        <a:defRPr/>
                      </a:pPr>
                      <a:r>
                        <a:rPr lang="en-US" sz="2099" b="true">
                          <a:solidFill>
                            <a:srgbClr val="000000"/>
                          </a:solidFill>
                          <a:latin typeface="Arimo Bold"/>
                          <a:ea typeface="Arimo Bold"/>
                          <a:cs typeface="Arimo Bold"/>
                          <a:sym typeface="Arimo Bold"/>
                        </a:rPr>
                        <a:t>M1: LLAMA 2 with Ensemble Retrieval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Ensemble Retriever</a:t>
                      </a:r>
                      <a:r>
                        <a:rPr lang="en-US" sz="2099">
                          <a:solidFill>
                            <a:srgbClr val="000000"/>
                          </a:solidFill>
                          <a:latin typeface="Arimo"/>
                          <a:ea typeface="Arimo"/>
                          <a:cs typeface="Arimo"/>
                          <a:sym typeface="Arimo"/>
                        </a:rPr>
                        <a:t> combining semantic and keyword search</a:t>
                      </a:r>
                      <a:endParaRPr lang="en-US" sz="1100"/>
                    </a:p>
                    <a:p>
                      <a:pPr algn="l">
                        <a:lnSpc>
                          <a:spcPts val="2939"/>
                        </a:lnSpc>
                      </a:pPr>
                      <a:r>
                        <a:rPr lang="en-US" sz="2099">
                          <a:solidFill>
                            <a:srgbClr val="000000"/>
                          </a:solidFill>
                          <a:latin typeface="Arimo"/>
                          <a:ea typeface="Arimo"/>
                          <a:cs typeface="Arimo"/>
                          <a:sym typeface="Arimo"/>
                        </a:rPr>
                        <a:t>- Uses 'thenlper/gte-large' model for embeddings</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PyPDFLoader for PDF processing RecursiveCharacterTextSplitter for chunking</a:t>
                      </a:r>
                      <a:endParaRPr lang="en-US" sz="1100"/>
                    </a:p>
                    <a:p>
                      <a:pPr algn="l">
                        <a:lnSpc>
                          <a:spcPts val="2939"/>
                        </a:lnSpc>
                      </a:pPr>
                      <a:r>
                        <a:rPr lang="en-US" sz="2099">
                          <a:solidFill>
                            <a:srgbClr val="000000"/>
                          </a:solidFill>
                          <a:latin typeface="Arimo"/>
                          <a:ea typeface="Arimo"/>
                          <a:cs typeface="Arimo"/>
                          <a:sym typeface="Arimo"/>
                        </a:rPr>
                        <a:t>- Chroma Vector Store for storage</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Enhanced retrieval techniques</a:t>
                      </a:r>
                      <a:endParaRPr lang="en-US" sz="1100"/>
                    </a:p>
                    <a:p>
                      <a:pPr algn="l">
                        <a:lnSpc>
                          <a:spcPts val="2939"/>
                        </a:lnSpc>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Optimized relevance and coverage</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891122">
                <a:tc>
                  <a:txBody>
                    <a:bodyPr anchor="t" rtlCol="false"/>
                    <a:lstStyle/>
                    <a:p>
                      <a:pPr algn="l">
                        <a:lnSpc>
                          <a:spcPts val="2939"/>
                        </a:lnSpc>
                        <a:defRPr/>
                      </a:pPr>
                      <a:r>
                        <a:rPr lang="en-US" sz="2099" b="true">
                          <a:solidFill>
                            <a:srgbClr val="000000"/>
                          </a:solidFill>
                          <a:latin typeface="Arimo Bold"/>
                          <a:ea typeface="Arimo Bold"/>
                          <a:cs typeface="Arimo Bold"/>
                          <a:sym typeface="Arimo Bold"/>
                        </a:rPr>
                        <a:t>M2: Multi-Modal RAG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Leverages </a:t>
                      </a:r>
                      <a:r>
                        <a:rPr lang="en-US" sz="2099" b="true">
                          <a:solidFill>
                            <a:srgbClr val="C51C2E"/>
                          </a:solidFill>
                          <a:latin typeface="Arimo Bold"/>
                          <a:ea typeface="Arimo Bold"/>
                          <a:cs typeface="Arimo Bold"/>
                          <a:sym typeface="Arimo Bold"/>
                        </a:rPr>
                        <a:t>textual and visual data</a:t>
                      </a:r>
                      <a:endParaRPr lang="en-US" sz="1100"/>
                    </a:p>
                    <a:p>
                      <a:pPr algn="l">
                        <a:lnSpc>
                          <a:spcPts val="2939"/>
                        </a:lnSpc>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Visual captioning</a:t>
                      </a:r>
                      <a:r>
                        <a:rPr lang="en-US" sz="2099">
                          <a:solidFill>
                            <a:srgbClr val="000000"/>
                          </a:solidFill>
                          <a:latin typeface="Arimo"/>
                          <a:ea typeface="Arimo"/>
                          <a:cs typeface="Arimo"/>
                          <a:sym typeface="Arimo"/>
                        </a:rPr>
                        <a:t> with Llama3</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Uses Hugging Face embedding and pytesseract, Combines textual and visual data for response generation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Enhanced understanding of visual data</a:t>
                      </a:r>
                      <a:endParaRPr lang="en-US" sz="1100"/>
                    </a:p>
                    <a:p>
                      <a:pPr algn="l">
                        <a:lnSpc>
                          <a:spcPts val="2939"/>
                        </a:lnSpc>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Comprehensive information retrieval</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17636">
                <a:tc>
                  <a:txBody>
                    <a:bodyPr anchor="t" rtlCol="false"/>
                    <a:lstStyle/>
                    <a:p>
                      <a:pPr algn="l">
                        <a:lnSpc>
                          <a:spcPts val="2939"/>
                        </a:lnSpc>
                        <a:defRPr/>
                      </a:pPr>
                      <a:r>
                        <a:rPr lang="en-US" sz="2099" b="true">
                          <a:solidFill>
                            <a:srgbClr val="000000"/>
                          </a:solidFill>
                          <a:latin typeface="Arimo Bold"/>
                          <a:ea typeface="Arimo Bold"/>
                          <a:cs typeface="Arimo Bold"/>
                          <a:sym typeface="Arimo Bold"/>
                        </a:rPr>
                        <a:t>M3: RAG Agent using LLAMA-3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Combines Adaptive, Corrective, and Self-Reflective RAG</a:t>
                      </a:r>
                      <a:endParaRPr lang="en-US" sz="1100"/>
                    </a:p>
                    <a:p>
                      <a:pPr algn="l">
                        <a:lnSpc>
                          <a:spcPts val="2939"/>
                        </a:lnSpc>
                      </a:pPr>
                      <a:r>
                        <a:rPr lang="en-US" sz="2099">
                          <a:solidFill>
                            <a:srgbClr val="000000"/>
                          </a:solidFill>
                          <a:latin typeface="Arimo"/>
                          <a:ea typeface="Arimo"/>
                          <a:cs typeface="Arimo"/>
                          <a:sym typeface="Arimo"/>
                        </a:rPr>
                        <a:t>- Uses LangGraph, LlaMa-3, and Tavily</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Analyzes query complexity for routing- Employs retrieval evaluator- Introduces self-reflection mechanism</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b="true">
                          <a:solidFill>
                            <a:srgbClr val="C51C2E"/>
                          </a:solidFill>
                          <a:latin typeface="Arimo Bold"/>
                          <a:ea typeface="Arimo Bold"/>
                          <a:cs typeface="Arimo Bold"/>
                          <a:sym typeface="Arimo Bold"/>
                        </a:rPr>
                        <a:t>- Efficient prompt routing - Improved response quality - Handles hallucinations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17636">
                <a:tc>
                  <a:txBody>
                    <a:bodyPr anchor="t" rtlCol="false"/>
                    <a:lstStyle/>
                    <a:p>
                      <a:pPr algn="l">
                        <a:lnSpc>
                          <a:spcPts val="2939"/>
                        </a:lnSpc>
                        <a:defRPr/>
                      </a:pPr>
                      <a:r>
                        <a:rPr lang="en-US" sz="2099" b="true">
                          <a:solidFill>
                            <a:srgbClr val="000000"/>
                          </a:solidFill>
                          <a:latin typeface="Arimo Bold"/>
                          <a:ea typeface="Arimo Bold"/>
                          <a:cs typeface="Arimo Bold"/>
                          <a:sym typeface="Arimo Bold"/>
                        </a:rPr>
                        <a:t>M4: Adaptive RAG with Routing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Advanced </a:t>
                      </a:r>
                      <a:r>
                        <a:rPr lang="en-US" sz="2099" b="true">
                          <a:solidFill>
                            <a:srgbClr val="C51C2E"/>
                          </a:solidFill>
                          <a:latin typeface="Arimo Bold"/>
                          <a:ea typeface="Arimo Bold"/>
                          <a:cs typeface="Arimo Bold"/>
                          <a:sym typeface="Arimo Bold"/>
                        </a:rPr>
                        <a:t>query classification and retrieval</a:t>
                      </a:r>
                      <a:endParaRPr lang="en-US" sz="1100"/>
                    </a:p>
                    <a:p>
                      <a:pPr algn="l">
                        <a:lnSpc>
                          <a:spcPts val="2939"/>
                        </a:lnSpc>
                      </a:pPr>
                      <a:r>
                        <a:rPr lang="en-US" sz="2099">
                          <a:solidFill>
                            <a:srgbClr val="000000"/>
                          </a:solidFill>
                          <a:latin typeface="Arimo"/>
                          <a:ea typeface="Arimo"/>
                          <a:cs typeface="Arimo"/>
                          <a:sym typeface="Arimo"/>
                        </a:rPr>
                        <a:t>- Integrates real-time web search</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Uses FAISS vector database - Fallback to Wikipedia Search API - Binary score for document relevance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Dynamic adaptation to query complexity</a:t>
                      </a:r>
                      <a:r>
                        <a:rPr lang="en-US" sz="2099">
                          <a:solidFill>
                            <a:srgbClr val="000000"/>
                          </a:solidFill>
                          <a:latin typeface="Arimo"/>
                          <a:ea typeface="Arimo"/>
                          <a:cs typeface="Arimo"/>
                          <a:sym typeface="Arimo"/>
                        </a:rPr>
                        <a:t> - Provides current and comprehensive information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17636">
                <a:tc>
                  <a:txBody>
                    <a:bodyPr anchor="t" rtlCol="false"/>
                    <a:lstStyle/>
                    <a:p>
                      <a:pPr algn="l">
                        <a:lnSpc>
                          <a:spcPts val="2939"/>
                        </a:lnSpc>
                        <a:defRPr/>
                      </a:pPr>
                      <a:r>
                        <a:rPr lang="en-US" sz="2099" b="true">
                          <a:solidFill>
                            <a:srgbClr val="000000"/>
                          </a:solidFill>
                          <a:latin typeface="Arimo Bold"/>
                          <a:ea typeface="Arimo Bold"/>
                          <a:cs typeface="Arimo Bold"/>
                          <a:sym typeface="Arimo Bold"/>
                        </a:rPr>
                        <a:t>M5: Super RAG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Dynamic knowledge integration- </a:t>
                      </a:r>
                      <a:r>
                        <a:rPr lang="en-US" sz="2099" b="true">
                          <a:solidFill>
                            <a:srgbClr val="C51C2E"/>
                          </a:solidFill>
                          <a:latin typeface="Arimo Bold"/>
                          <a:ea typeface="Arimo Bold"/>
                          <a:cs typeface="Arimo Bold"/>
                          <a:sym typeface="Arimo Bold"/>
                        </a:rPr>
                        <a:t>SMoE Integration</a:t>
                      </a:r>
                      <a:r>
                        <a:rPr lang="en-US" sz="2099">
                          <a:solidFill>
                            <a:srgbClr val="000000"/>
                          </a:solidFill>
                          <a:latin typeface="Arimo"/>
                          <a:ea typeface="Arimo"/>
                          <a:cs typeface="Arimo"/>
                          <a:sym typeface="Arimo"/>
                        </a:rPr>
                        <a:t> - CacheTuning Forking</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Determines best knowledge source</a:t>
                      </a:r>
                      <a:endParaRPr lang="en-US" sz="1100"/>
                    </a:p>
                    <a:p>
                      <a:pPr algn="l">
                        <a:lnSpc>
                          <a:spcPts val="2939"/>
                        </a:lnSpc>
                      </a:pPr>
                      <a:r>
                        <a:rPr lang="en-US" sz="2099">
                          <a:solidFill>
                            <a:srgbClr val="000000"/>
                          </a:solidFill>
                          <a:latin typeface="Arimo"/>
                          <a:ea typeface="Arimo"/>
                          <a:cs typeface="Arimo"/>
                          <a:sym typeface="Arimo"/>
                        </a:rPr>
                        <a:t>- Directs queries to optimal instruct models</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939"/>
                        </a:lnSpc>
                        <a:defRPr/>
                      </a:pPr>
                      <a:r>
                        <a:rPr lang="en-US" sz="2099">
                          <a:solidFill>
                            <a:srgbClr val="000000"/>
                          </a:solidFill>
                          <a:latin typeface="Arimo"/>
                          <a:ea typeface="Arimo"/>
                          <a:cs typeface="Arimo"/>
                          <a:sym typeface="Arimo"/>
                        </a:rPr>
                        <a:t>- </a:t>
                      </a:r>
                      <a:r>
                        <a:rPr lang="en-US" sz="2099" b="true">
                          <a:solidFill>
                            <a:srgbClr val="C51C2E"/>
                          </a:solidFill>
                          <a:latin typeface="Arimo Bold"/>
                          <a:ea typeface="Arimo Bold"/>
                          <a:cs typeface="Arimo Bold"/>
                          <a:sym typeface="Arimo Bold"/>
                        </a:rPr>
                        <a:t>Efficient input processing</a:t>
                      </a:r>
                      <a:r>
                        <a:rPr lang="en-US" sz="2099" b="true">
                          <a:solidFill>
                            <a:srgbClr val="000000"/>
                          </a:solidFill>
                          <a:latin typeface="Arimo Bold"/>
                          <a:ea typeface="Arimo Bold"/>
                          <a:cs typeface="Arimo Bold"/>
                          <a:sym typeface="Arimo Bold"/>
                        </a:rPr>
                        <a:t> </a:t>
                      </a:r>
                      <a:endParaRPr lang="en-US" sz="1100"/>
                    </a:p>
                    <a:p>
                      <a:pPr algn="l">
                        <a:lnSpc>
                          <a:spcPts val="2939"/>
                        </a:lnSpc>
                      </a:pPr>
                      <a:r>
                        <a:rPr lang="en-US" sz="2099">
                          <a:solidFill>
                            <a:srgbClr val="000000"/>
                          </a:solidFill>
                          <a:latin typeface="Arimo"/>
                          <a:ea typeface="Arimo"/>
                          <a:cs typeface="Arimo"/>
                          <a:sym typeface="Arimo"/>
                        </a:rPr>
                        <a:t>- Expanded breadth of accessible information</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745897" y="-104775"/>
            <a:ext cx="16796206" cy="969640"/>
          </a:xfrm>
          <a:prstGeom prst="rect">
            <a:avLst/>
          </a:prstGeom>
        </p:spPr>
        <p:txBody>
          <a:bodyPr anchor="t" rtlCol="false" tIns="0" lIns="0" bIns="0" rIns="0">
            <a:spAutoFit/>
          </a:bodyPr>
          <a:lstStyle/>
          <a:p>
            <a:pPr algn="ctr">
              <a:lnSpc>
                <a:spcPts val="7980"/>
              </a:lnSpc>
            </a:pPr>
            <a:r>
              <a:rPr lang="en-US" b="true" sz="5700">
                <a:solidFill>
                  <a:srgbClr val="000000"/>
                </a:solidFill>
                <a:latin typeface="Oswald Bold"/>
                <a:ea typeface="Oswald Bold"/>
                <a:cs typeface="Oswald Bold"/>
                <a:sym typeface="Oswald Bold"/>
              </a:rPr>
              <a:t>MODEL COMPARISON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79965" y="5933064"/>
            <a:ext cx="13328070" cy="2131382"/>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MODEL EVALUATION RESULTS AND COMPARISON</a:t>
            </a:r>
          </a:p>
        </p:txBody>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7502" y="1058240"/>
            <a:ext cx="18955502" cy="9533442"/>
          </a:xfrm>
          <a:prstGeom prst="rect">
            <a:avLst/>
          </a:prstGeom>
        </p:spPr>
        <p:txBody>
          <a:bodyPr anchor="t" rtlCol="false" tIns="0" lIns="0" bIns="0" rIns="0">
            <a:spAutoFit/>
          </a:bodyPr>
          <a:lstStyle/>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Automatic Metrics Framework (RAG-Triad Metrics)</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Context Relevance: Measures the relevance of the retrieved context to the user's query. Higher values indicate greater relevance.</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Answer Relevance: Assesses the pertinence of generated answers to the original prompt.</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Groundedness: Evaluates if the response can be traced back to evidence within the source materials.</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Answer Correctness: Comparison between Ground truth and Generated Answer</a:t>
            </a:r>
          </a:p>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Human Evaluation</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Involves evaluator to gauge naturalness, coherence, and the success rate of task completion.</a:t>
            </a:r>
          </a:p>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Threshold Adjustment</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Establishes a benchmark for cosine similarity to determine the correctness of answers against a ground truth reference.</a:t>
            </a:r>
          </a:p>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Master LLMs and Autoraters</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Utilized for detailed assessments of response accuracy, completeness, and appropriateness based on pre-trained criteria.</a:t>
            </a:r>
          </a:p>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Response Time</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Captures time from query initiation to response reception. Iterative improvements made.</a:t>
            </a:r>
          </a:p>
          <a:p>
            <a:pPr algn="l" marL="1237334" indent="-412445" lvl="2">
              <a:lnSpc>
                <a:spcPts val="4011"/>
              </a:lnSpc>
              <a:buFont typeface="Arial"/>
              <a:buChar char="⚬"/>
            </a:pPr>
            <a:r>
              <a:rPr lang="en-US" b="true" sz="2865">
                <a:solidFill>
                  <a:srgbClr val="000000"/>
                </a:solidFill>
                <a:latin typeface="Roboto Condensed Bold"/>
                <a:ea typeface="Roboto Condensed Bold"/>
                <a:cs typeface="Roboto Condensed Bold"/>
                <a:sym typeface="Roboto Condensed Bold"/>
              </a:rPr>
              <a:t>Resource Utilization</a:t>
            </a:r>
          </a:p>
          <a:p>
            <a:pPr algn="l" marL="1856001" indent="-464000" lvl="3">
              <a:lnSpc>
                <a:spcPts val="4011"/>
              </a:lnSpc>
              <a:buFont typeface="Arial"/>
              <a:buChar char="￭"/>
            </a:pPr>
            <a:r>
              <a:rPr lang="en-US" sz="2865">
                <a:solidFill>
                  <a:srgbClr val="000000"/>
                </a:solidFill>
                <a:latin typeface="Roboto Condensed"/>
                <a:ea typeface="Roboto Condensed"/>
                <a:cs typeface="Roboto Condensed"/>
                <a:sym typeface="Roboto Condensed"/>
              </a:rPr>
              <a:t>Monitor CPU, GPU, and memory usage</a:t>
            </a:r>
          </a:p>
          <a:p>
            <a:pPr algn="l">
              <a:lnSpc>
                <a:spcPts val="3457"/>
              </a:lnSpc>
            </a:pPr>
          </a:p>
        </p:txBody>
      </p:sp>
      <p:sp>
        <p:nvSpPr>
          <p:cNvPr name="TextBox 3" id="3"/>
          <p:cNvSpPr txBox="true"/>
          <p:nvPr/>
        </p:nvSpPr>
        <p:spPr>
          <a:xfrm rot="0">
            <a:off x="241076" y="59060"/>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MODEL EVALUATION METHODS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178" y="2250913"/>
            <a:ext cx="14739297" cy="5785174"/>
          </a:xfrm>
          <a:custGeom>
            <a:avLst/>
            <a:gdLst/>
            <a:ahLst/>
            <a:cxnLst/>
            <a:rect r="r" b="b" t="t" l="l"/>
            <a:pathLst>
              <a:path h="5785174" w="14739297">
                <a:moveTo>
                  <a:pt x="0" y="0"/>
                </a:moveTo>
                <a:lnTo>
                  <a:pt x="14739297" y="0"/>
                </a:lnTo>
                <a:lnTo>
                  <a:pt x="14739297" y="5785174"/>
                </a:lnTo>
                <a:lnTo>
                  <a:pt x="0" y="5785174"/>
                </a:lnTo>
                <a:lnTo>
                  <a:pt x="0" y="0"/>
                </a:lnTo>
                <a:close/>
              </a:path>
            </a:pathLst>
          </a:custGeom>
          <a:blipFill>
            <a:blip r:embed="rId2"/>
            <a:stretch>
              <a:fillRect l="0" t="0" r="0" b="0"/>
            </a:stretch>
          </a:blipFill>
        </p:spPr>
      </p:sp>
      <p:sp>
        <p:nvSpPr>
          <p:cNvPr name="Freeform 3" id="3"/>
          <p:cNvSpPr/>
          <p:nvPr/>
        </p:nvSpPr>
        <p:spPr>
          <a:xfrm flipH="false" flipV="false" rot="0">
            <a:off x="14032117" y="2250913"/>
            <a:ext cx="4114705" cy="5785174"/>
          </a:xfrm>
          <a:custGeom>
            <a:avLst/>
            <a:gdLst/>
            <a:ahLst/>
            <a:cxnLst/>
            <a:rect r="r" b="b" t="t" l="l"/>
            <a:pathLst>
              <a:path h="5785174" w="4114705">
                <a:moveTo>
                  <a:pt x="0" y="0"/>
                </a:moveTo>
                <a:lnTo>
                  <a:pt x="4114705" y="0"/>
                </a:lnTo>
                <a:lnTo>
                  <a:pt x="4114705" y="5785174"/>
                </a:lnTo>
                <a:lnTo>
                  <a:pt x="0" y="5785174"/>
                </a:lnTo>
                <a:lnTo>
                  <a:pt x="0" y="0"/>
                </a:lnTo>
                <a:close/>
              </a:path>
            </a:pathLst>
          </a:custGeom>
          <a:blipFill>
            <a:blip r:embed="rId3"/>
            <a:stretch>
              <a:fillRect l="0" t="0" r="0" b="0"/>
            </a:stretch>
          </a:blipFill>
        </p:spPr>
      </p:sp>
      <p:sp>
        <p:nvSpPr>
          <p:cNvPr name="TextBox 4" id="4"/>
          <p:cNvSpPr txBox="true"/>
          <p:nvPr/>
        </p:nvSpPr>
        <p:spPr>
          <a:xfrm rot="0">
            <a:off x="1707775" y="962025"/>
            <a:ext cx="14872450" cy="645294"/>
          </a:xfrm>
          <a:prstGeom prst="rect">
            <a:avLst/>
          </a:prstGeom>
        </p:spPr>
        <p:txBody>
          <a:bodyPr anchor="t" rtlCol="false" tIns="0" lIns="0" bIns="0" rIns="0">
            <a:spAutoFit/>
          </a:bodyPr>
          <a:lstStyle/>
          <a:p>
            <a:pPr algn="ctr">
              <a:lnSpc>
                <a:spcPts val="5382"/>
              </a:lnSpc>
            </a:pPr>
            <a:r>
              <a:rPr lang="en-US" b="true" sz="3844">
                <a:solidFill>
                  <a:srgbClr val="000000"/>
                </a:solidFill>
                <a:latin typeface="Oswald Bold"/>
                <a:ea typeface="Oswald Bold"/>
                <a:cs typeface="Oswald Bold"/>
                <a:sym typeface="Oswald Bold"/>
              </a:rPr>
              <a:t>SAMPLE METRICS FILE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541215" y="1823404"/>
            <a:ext cx="12008677" cy="5719132"/>
          </a:xfrm>
          <a:custGeom>
            <a:avLst/>
            <a:gdLst/>
            <a:ahLst/>
            <a:cxnLst/>
            <a:rect r="r" b="b" t="t" l="l"/>
            <a:pathLst>
              <a:path h="5719132" w="12008677">
                <a:moveTo>
                  <a:pt x="0" y="0"/>
                </a:moveTo>
                <a:lnTo>
                  <a:pt x="12008677" y="0"/>
                </a:lnTo>
                <a:lnTo>
                  <a:pt x="12008677" y="5719132"/>
                </a:lnTo>
                <a:lnTo>
                  <a:pt x="0" y="5719132"/>
                </a:lnTo>
                <a:lnTo>
                  <a:pt x="0" y="0"/>
                </a:lnTo>
                <a:close/>
              </a:path>
            </a:pathLst>
          </a:custGeom>
          <a:blipFill>
            <a:blip r:embed="rId2"/>
            <a:stretch>
              <a:fillRect l="0" t="0" r="0" b="0"/>
            </a:stretch>
          </a:blipFill>
        </p:spPr>
      </p:sp>
      <p:sp>
        <p:nvSpPr>
          <p:cNvPr name="TextBox 3" id="3"/>
          <p:cNvSpPr txBox="true"/>
          <p:nvPr/>
        </p:nvSpPr>
        <p:spPr>
          <a:xfrm rot="0">
            <a:off x="887812" y="-573313"/>
            <a:ext cx="15315483" cy="496713"/>
          </a:xfrm>
          <a:prstGeom prst="rect">
            <a:avLst/>
          </a:prstGeom>
        </p:spPr>
        <p:txBody>
          <a:bodyPr anchor="t" rtlCol="false" tIns="0" lIns="0" bIns="0" rIns="0">
            <a:spAutoFit/>
          </a:bodyPr>
          <a:lstStyle/>
          <a:p>
            <a:pPr algn="l">
              <a:lnSpc>
                <a:spcPts val="4122"/>
              </a:lnSpc>
            </a:pPr>
            <a:r>
              <a:rPr lang="en-US" sz="2944" b="true">
                <a:solidFill>
                  <a:srgbClr val="000000"/>
                </a:solidFill>
                <a:latin typeface="Oswald Bold"/>
                <a:ea typeface="Oswald Bold"/>
                <a:cs typeface="Oswald Bold"/>
                <a:sym typeface="Oswald Bold"/>
              </a:rPr>
              <a:t>​​​​M1: LLAMA-7B WITH ENSEMBLE RETRIEVAL FOR HYBRID RAG FRAMEWORK (BASE MODEL)</a:t>
            </a:r>
          </a:p>
        </p:txBody>
      </p:sp>
      <p:sp>
        <p:nvSpPr>
          <p:cNvPr name="TextBox 4" id="4"/>
          <p:cNvSpPr txBox="true"/>
          <p:nvPr/>
        </p:nvSpPr>
        <p:spPr>
          <a:xfrm rot="0">
            <a:off x="5554613" y="7651731"/>
            <a:ext cx="12967283" cy="3751173"/>
          </a:xfrm>
          <a:prstGeom prst="rect">
            <a:avLst/>
          </a:prstGeom>
        </p:spPr>
        <p:txBody>
          <a:bodyPr anchor="t" rtlCol="false" tIns="0" lIns="0" bIns="0" rIns="0">
            <a:spAutoFit/>
          </a:bodyPr>
          <a:lstStyle/>
          <a:p>
            <a:pPr algn="l">
              <a:lnSpc>
                <a:spcPts val="3388"/>
              </a:lnSpc>
            </a:pPr>
          </a:p>
          <a:p>
            <a:pPr algn="l" marL="1030177" indent="-343392" lvl="2">
              <a:lnSpc>
                <a:spcPts val="3340"/>
              </a:lnSpc>
              <a:buFont typeface="Arial"/>
              <a:buChar char="⚬"/>
            </a:pPr>
            <a:r>
              <a:rPr lang="en-US" b="true" sz="2385">
                <a:solidFill>
                  <a:srgbClr val="000000"/>
                </a:solidFill>
                <a:latin typeface="Roboto Condensed Bold"/>
                <a:ea typeface="Roboto Condensed Bold"/>
                <a:cs typeface="Roboto Condensed Bold"/>
                <a:sym typeface="Roboto Condensed Bold"/>
              </a:rPr>
              <a:t>Best Context Relevance - Adaptive RAG and Super RAG</a:t>
            </a:r>
          </a:p>
          <a:p>
            <a:pPr algn="l" marL="1030177" indent="-343392" lvl="2">
              <a:lnSpc>
                <a:spcPts val="3340"/>
              </a:lnSpc>
              <a:buFont typeface="Arial"/>
              <a:buChar char="⚬"/>
            </a:pPr>
            <a:r>
              <a:rPr lang="en-US" b="true" sz="2385">
                <a:solidFill>
                  <a:srgbClr val="000000"/>
                </a:solidFill>
                <a:latin typeface="Roboto Condensed Bold"/>
                <a:ea typeface="Roboto Condensed Bold"/>
                <a:cs typeface="Roboto Condensed Bold"/>
                <a:sym typeface="Roboto Condensed Bold"/>
              </a:rPr>
              <a:t>Best Answer Relevance - Adaptive RAG and RAG agent with Combined Approach</a:t>
            </a:r>
          </a:p>
          <a:p>
            <a:pPr algn="l" marL="1030177" indent="-343392" lvl="2">
              <a:lnSpc>
                <a:spcPts val="3340"/>
              </a:lnSpc>
              <a:buFont typeface="Arial"/>
              <a:buChar char="⚬"/>
            </a:pPr>
            <a:r>
              <a:rPr lang="en-US" b="true" sz="2385">
                <a:solidFill>
                  <a:srgbClr val="000000"/>
                </a:solidFill>
                <a:latin typeface="Roboto Condensed Bold"/>
                <a:ea typeface="Roboto Condensed Bold"/>
                <a:cs typeface="Roboto Condensed Bold"/>
                <a:sym typeface="Roboto Condensed Bold"/>
              </a:rPr>
              <a:t>Best Answer Correctness - Adaptive RAG and RAG agent with Combined Approach</a:t>
            </a:r>
          </a:p>
          <a:p>
            <a:pPr algn="l" marL="1030177" indent="-343392" lvl="2">
              <a:lnSpc>
                <a:spcPts val="3340"/>
              </a:lnSpc>
              <a:buFont typeface="Arial"/>
              <a:buChar char="⚬"/>
            </a:pPr>
            <a:r>
              <a:rPr lang="en-US" b="true" sz="2385">
                <a:solidFill>
                  <a:srgbClr val="000000"/>
                </a:solidFill>
                <a:latin typeface="Roboto Condensed Bold"/>
                <a:ea typeface="Roboto Condensed Bold"/>
                <a:cs typeface="Roboto Condensed Bold"/>
                <a:sym typeface="Roboto Condensed Bold"/>
              </a:rPr>
              <a:t>Best Judge Scores - RAG agent with Combined Approach and Super RAG</a:t>
            </a:r>
          </a:p>
          <a:p>
            <a:pPr algn="l">
              <a:lnSpc>
                <a:spcPts val="3340"/>
              </a:lnSpc>
            </a:pPr>
          </a:p>
          <a:p>
            <a:pPr algn="l">
              <a:lnSpc>
                <a:spcPts val="3340"/>
              </a:lnSpc>
            </a:pPr>
          </a:p>
          <a:p>
            <a:pPr algn="l">
              <a:lnSpc>
                <a:spcPts val="3340"/>
              </a:lnSpc>
            </a:pPr>
          </a:p>
          <a:p>
            <a:pPr algn="l">
              <a:lnSpc>
                <a:spcPts val="3096"/>
              </a:lnSpc>
            </a:pPr>
          </a:p>
        </p:txBody>
      </p:sp>
      <p:sp>
        <p:nvSpPr>
          <p:cNvPr name="TextBox 5" id="5"/>
          <p:cNvSpPr txBox="true"/>
          <p:nvPr/>
        </p:nvSpPr>
        <p:spPr>
          <a:xfrm rot="0">
            <a:off x="1707775" y="822695"/>
            <a:ext cx="14872450" cy="645294"/>
          </a:xfrm>
          <a:prstGeom prst="rect">
            <a:avLst/>
          </a:prstGeom>
        </p:spPr>
        <p:txBody>
          <a:bodyPr anchor="t" rtlCol="false" tIns="0" lIns="0" bIns="0" rIns="0">
            <a:spAutoFit/>
          </a:bodyPr>
          <a:lstStyle/>
          <a:p>
            <a:pPr algn="ctr">
              <a:lnSpc>
                <a:spcPts val="5382"/>
              </a:lnSpc>
            </a:pPr>
            <a:r>
              <a:rPr lang="en-US" b="true" sz="3844">
                <a:solidFill>
                  <a:srgbClr val="000000"/>
                </a:solidFill>
                <a:latin typeface="Oswald Bold"/>
                <a:ea typeface="Oswald Bold"/>
                <a:cs typeface="Oswald Bold"/>
                <a:sym typeface="Oswald Bold"/>
              </a:rPr>
              <a:t>OVERALL CORRECTNESS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798751"/>
            <a:ext cx="10905693" cy="6420727"/>
          </a:xfrm>
          <a:custGeom>
            <a:avLst/>
            <a:gdLst/>
            <a:ahLst/>
            <a:cxnLst/>
            <a:rect r="r" b="b" t="t" l="l"/>
            <a:pathLst>
              <a:path h="6420727" w="10905693">
                <a:moveTo>
                  <a:pt x="0" y="0"/>
                </a:moveTo>
                <a:lnTo>
                  <a:pt x="10905693" y="0"/>
                </a:lnTo>
                <a:lnTo>
                  <a:pt x="10905693" y="6420727"/>
                </a:lnTo>
                <a:lnTo>
                  <a:pt x="0" y="6420727"/>
                </a:lnTo>
                <a:lnTo>
                  <a:pt x="0" y="0"/>
                </a:lnTo>
                <a:close/>
              </a:path>
            </a:pathLst>
          </a:custGeom>
          <a:blipFill>
            <a:blip r:embed="rId2"/>
            <a:stretch>
              <a:fillRect l="0" t="0" r="0" b="0"/>
            </a:stretch>
          </a:blipFill>
        </p:spPr>
      </p:sp>
      <p:sp>
        <p:nvSpPr>
          <p:cNvPr name="TextBox 3" id="3"/>
          <p:cNvSpPr txBox="true"/>
          <p:nvPr/>
        </p:nvSpPr>
        <p:spPr>
          <a:xfrm rot="0">
            <a:off x="887812" y="-573313"/>
            <a:ext cx="15315483" cy="496713"/>
          </a:xfrm>
          <a:prstGeom prst="rect">
            <a:avLst/>
          </a:prstGeom>
        </p:spPr>
        <p:txBody>
          <a:bodyPr anchor="t" rtlCol="false" tIns="0" lIns="0" bIns="0" rIns="0">
            <a:spAutoFit/>
          </a:bodyPr>
          <a:lstStyle/>
          <a:p>
            <a:pPr algn="l">
              <a:lnSpc>
                <a:spcPts val="4122"/>
              </a:lnSpc>
            </a:pPr>
            <a:r>
              <a:rPr lang="en-US" sz="2944" b="true">
                <a:solidFill>
                  <a:srgbClr val="000000"/>
                </a:solidFill>
                <a:latin typeface="Oswald Bold"/>
                <a:ea typeface="Oswald Bold"/>
                <a:cs typeface="Oswald Bold"/>
                <a:sym typeface="Oswald Bold"/>
              </a:rPr>
              <a:t>​​​​M1: LLAMA-7B WITH ENSEMBLE RETRIEVAL FOR HYBRID RAG FRAMEWORK (BASE MODEL)</a:t>
            </a:r>
          </a:p>
        </p:txBody>
      </p:sp>
      <p:sp>
        <p:nvSpPr>
          <p:cNvPr name="TextBox 4" id="4"/>
          <p:cNvSpPr txBox="true"/>
          <p:nvPr/>
        </p:nvSpPr>
        <p:spPr>
          <a:xfrm rot="0">
            <a:off x="8189312" y="8226683"/>
            <a:ext cx="10550097" cy="3072650"/>
          </a:xfrm>
          <a:prstGeom prst="rect">
            <a:avLst/>
          </a:prstGeom>
        </p:spPr>
        <p:txBody>
          <a:bodyPr anchor="t" rtlCol="false" tIns="0" lIns="0" bIns="0" rIns="0">
            <a:spAutoFit/>
          </a:bodyPr>
          <a:lstStyle/>
          <a:p>
            <a:pPr algn="l">
              <a:lnSpc>
                <a:spcPts val="3577"/>
              </a:lnSpc>
            </a:pPr>
          </a:p>
          <a:p>
            <a:pPr algn="l" marL="1087777" indent="-362592" lvl="2">
              <a:lnSpc>
                <a:spcPts val="3526"/>
              </a:lnSpc>
              <a:buFont typeface="Arial"/>
              <a:buChar char="⚬"/>
            </a:pPr>
            <a:r>
              <a:rPr lang="en-US" b="true" sz="2519">
                <a:solidFill>
                  <a:srgbClr val="000000"/>
                </a:solidFill>
                <a:latin typeface="Roboto Condensed Bold"/>
                <a:ea typeface="Roboto Condensed Bold"/>
                <a:cs typeface="Roboto Condensed Bold"/>
                <a:sym typeface="Roboto Condensed Bold"/>
              </a:rPr>
              <a:t>Best Response Time - Multimodal RAG</a:t>
            </a:r>
          </a:p>
          <a:p>
            <a:pPr algn="l" marL="1087777" indent="-362592" lvl="2">
              <a:lnSpc>
                <a:spcPts val="3526"/>
              </a:lnSpc>
              <a:buFont typeface="Arial"/>
              <a:buChar char="⚬"/>
            </a:pPr>
            <a:r>
              <a:rPr lang="en-US" b="true" sz="2519">
                <a:solidFill>
                  <a:srgbClr val="000000"/>
                </a:solidFill>
                <a:latin typeface="Roboto Condensed Bold"/>
                <a:ea typeface="Roboto Condensed Bold"/>
                <a:cs typeface="Roboto Condensed Bold"/>
                <a:sym typeface="Roboto Condensed Bold"/>
              </a:rPr>
              <a:t>GPU Usage - RAG Agent with Combined Approaches</a:t>
            </a:r>
          </a:p>
          <a:p>
            <a:pPr algn="l">
              <a:lnSpc>
                <a:spcPts val="3526"/>
              </a:lnSpc>
            </a:pPr>
          </a:p>
          <a:p>
            <a:pPr algn="l">
              <a:lnSpc>
                <a:spcPts val="3526"/>
              </a:lnSpc>
            </a:pPr>
          </a:p>
          <a:p>
            <a:pPr algn="l">
              <a:lnSpc>
                <a:spcPts val="3526"/>
              </a:lnSpc>
            </a:pPr>
          </a:p>
          <a:p>
            <a:pPr algn="l">
              <a:lnSpc>
                <a:spcPts val="3269"/>
              </a:lnSpc>
            </a:pPr>
          </a:p>
        </p:txBody>
      </p:sp>
      <p:sp>
        <p:nvSpPr>
          <p:cNvPr name="TextBox 5" id="5"/>
          <p:cNvSpPr txBox="true"/>
          <p:nvPr/>
        </p:nvSpPr>
        <p:spPr>
          <a:xfrm rot="0">
            <a:off x="1707775" y="383406"/>
            <a:ext cx="14872450" cy="645294"/>
          </a:xfrm>
          <a:prstGeom prst="rect">
            <a:avLst/>
          </a:prstGeom>
        </p:spPr>
        <p:txBody>
          <a:bodyPr anchor="t" rtlCol="false" tIns="0" lIns="0" bIns="0" rIns="0">
            <a:spAutoFit/>
          </a:bodyPr>
          <a:lstStyle/>
          <a:p>
            <a:pPr algn="ctr">
              <a:lnSpc>
                <a:spcPts val="5382"/>
              </a:lnSpc>
            </a:pPr>
            <a:r>
              <a:rPr lang="en-US" b="true" sz="3844">
                <a:solidFill>
                  <a:srgbClr val="000000"/>
                </a:solidFill>
                <a:latin typeface="Oswald Bold"/>
                <a:ea typeface="Oswald Bold"/>
                <a:cs typeface="Oswald Bold"/>
                <a:sym typeface="Oswald Bold"/>
              </a:rPr>
              <a:t>RESOURCE UTILISATION METRICS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0"/>
            <a:ext cx="6699769" cy="3743496"/>
          </a:xfrm>
          <a:custGeom>
            <a:avLst/>
            <a:gdLst/>
            <a:ahLst/>
            <a:cxnLst/>
            <a:rect r="r" b="b" t="t" l="l"/>
            <a:pathLst>
              <a:path h="3743496" w="6699769">
                <a:moveTo>
                  <a:pt x="0" y="0"/>
                </a:moveTo>
                <a:lnTo>
                  <a:pt x="6699769" y="0"/>
                </a:lnTo>
                <a:lnTo>
                  <a:pt x="6699769" y="3743496"/>
                </a:lnTo>
                <a:lnTo>
                  <a:pt x="0" y="3743496"/>
                </a:lnTo>
                <a:lnTo>
                  <a:pt x="0" y="0"/>
                </a:lnTo>
                <a:close/>
              </a:path>
            </a:pathLst>
          </a:custGeom>
          <a:blipFill>
            <a:blip r:embed="rId2"/>
            <a:stretch>
              <a:fillRect l="0" t="0" r="0" b="0"/>
            </a:stretch>
          </a:blipFill>
        </p:spPr>
      </p:sp>
      <p:sp>
        <p:nvSpPr>
          <p:cNvPr name="Freeform 3" id="3"/>
          <p:cNvSpPr/>
          <p:nvPr/>
        </p:nvSpPr>
        <p:spPr>
          <a:xfrm flipH="false" flipV="false" rot="0">
            <a:off x="1028700" y="3743496"/>
            <a:ext cx="5832509" cy="6356958"/>
          </a:xfrm>
          <a:custGeom>
            <a:avLst/>
            <a:gdLst/>
            <a:ahLst/>
            <a:cxnLst/>
            <a:rect r="r" b="b" t="t" l="l"/>
            <a:pathLst>
              <a:path h="6356958" w="5832509">
                <a:moveTo>
                  <a:pt x="0" y="0"/>
                </a:moveTo>
                <a:lnTo>
                  <a:pt x="5832509" y="0"/>
                </a:lnTo>
                <a:lnTo>
                  <a:pt x="5832509"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9267490" y="197491"/>
            <a:ext cx="5142852" cy="5537392"/>
          </a:xfrm>
          <a:custGeom>
            <a:avLst/>
            <a:gdLst/>
            <a:ahLst/>
            <a:cxnLst/>
            <a:rect r="r" b="b" t="t" l="l"/>
            <a:pathLst>
              <a:path h="5537392" w="5142852">
                <a:moveTo>
                  <a:pt x="0" y="0"/>
                </a:moveTo>
                <a:lnTo>
                  <a:pt x="5142853" y="0"/>
                </a:lnTo>
                <a:lnTo>
                  <a:pt x="5142853" y="5537391"/>
                </a:lnTo>
                <a:lnTo>
                  <a:pt x="0" y="5537391"/>
                </a:lnTo>
                <a:lnTo>
                  <a:pt x="0" y="0"/>
                </a:lnTo>
                <a:close/>
              </a:path>
            </a:pathLst>
          </a:custGeom>
          <a:blipFill>
            <a:blip r:embed="rId4"/>
            <a:stretch>
              <a:fillRect l="0" t="0" r="0" b="0"/>
            </a:stretch>
          </a:blipFill>
        </p:spPr>
      </p:sp>
      <p:sp>
        <p:nvSpPr>
          <p:cNvPr name="Freeform 5" id="5"/>
          <p:cNvSpPr/>
          <p:nvPr/>
        </p:nvSpPr>
        <p:spPr>
          <a:xfrm flipH="false" flipV="false" rot="0">
            <a:off x="8930390" y="5988961"/>
            <a:ext cx="5586927" cy="3868947"/>
          </a:xfrm>
          <a:custGeom>
            <a:avLst/>
            <a:gdLst/>
            <a:ahLst/>
            <a:cxnLst/>
            <a:rect r="r" b="b" t="t" l="l"/>
            <a:pathLst>
              <a:path h="3868947" w="5586927">
                <a:moveTo>
                  <a:pt x="0" y="0"/>
                </a:moveTo>
                <a:lnTo>
                  <a:pt x="5586926" y="0"/>
                </a:lnTo>
                <a:lnTo>
                  <a:pt x="5586926" y="3868947"/>
                </a:lnTo>
                <a:lnTo>
                  <a:pt x="0" y="3868947"/>
                </a:lnTo>
                <a:lnTo>
                  <a:pt x="0" y="0"/>
                </a:lnTo>
                <a:close/>
              </a:path>
            </a:pathLst>
          </a:custGeom>
          <a:blipFill>
            <a:blip r:embed="rId5"/>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479965" y="5933064"/>
            <a:ext cx="13328070" cy="2131382"/>
          </a:xfrm>
          <a:prstGeom prst="rect">
            <a:avLst/>
          </a:prstGeom>
        </p:spPr>
        <p:txBody>
          <a:bodyPr anchor="t" rtlCol="false" tIns="0" lIns="0" bIns="0" rIns="0">
            <a:spAutoFit/>
          </a:bodyPr>
          <a:lstStyle/>
          <a:p>
            <a:pPr algn="ctr">
              <a:lnSpc>
                <a:spcPts val="8522"/>
              </a:lnSpc>
            </a:pPr>
          </a:p>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WEB-BASED SYSTEM DESIGN AND UI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56227" y="1868396"/>
            <a:ext cx="13575545" cy="4643968"/>
          </a:xfrm>
          <a:custGeom>
            <a:avLst/>
            <a:gdLst/>
            <a:ahLst/>
            <a:cxnLst/>
            <a:rect r="r" b="b" t="t" l="l"/>
            <a:pathLst>
              <a:path h="4643968" w="13575545">
                <a:moveTo>
                  <a:pt x="0" y="0"/>
                </a:moveTo>
                <a:lnTo>
                  <a:pt x="13575546" y="0"/>
                </a:lnTo>
                <a:lnTo>
                  <a:pt x="13575546" y="4643968"/>
                </a:lnTo>
                <a:lnTo>
                  <a:pt x="0" y="4643968"/>
                </a:lnTo>
                <a:lnTo>
                  <a:pt x="0" y="0"/>
                </a:lnTo>
                <a:close/>
              </a:path>
            </a:pathLst>
          </a:custGeom>
          <a:blipFill>
            <a:blip r:embed="rId2"/>
            <a:stretch>
              <a:fillRect l="0" t="0" r="0" b="0"/>
            </a:stretch>
          </a:blipFill>
        </p:spPr>
      </p:sp>
      <p:sp>
        <p:nvSpPr>
          <p:cNvPr name="Freeform 3" id="3"/>
          <p:cNvSpPr/>
          <p:nvPr/>
        </p:nvSpPr>
        <p:spPr>
          <a:xfrm flipH="false" flipV="false" rot="0">
            <a:off x="2578556" y="6770787"/>
            <a:ext cx="13130889" cy="3238953"/>
          </a:xfrm>
          <a:custGeom>
            <a:avLst/>
            <a:gdLst/>
            <a:ahLst/>
            <a:cxnLst/>
            <a:rect r="r" b="b" t="t" l="l"/>
            <a:pathLst>
              <a:path h="3238953" w="13130889">
                <a:moveTo>
                  <a:pt x="0" y="0"/>
                </a:moveTo>
                <a:lnTo>
                  <a:pt x="13130888" y="0"/>
                </a:lnTo>
                <a:lnTo>
                  <a:pt x="13130888" y="3238952"/>
                </a:lnTo>
                <a:lnTo>
                  <a:pt x="0" y="3238952"/>
                </a:lnTo>
                <a:lnTo>
                  <a:pt x="0" y="0"/>
                </a:lnTo>
                <a:close/>
              </a:path>
            </a:pathLst>
          </a:custGeom>
          <a:blipFill>
            <a:blip r:embed="rId3"/>
            <a:stretch>
              <a:fillRect l="0" t="0" r="0" b="0"/>
            </a:stretch>
          </a:blipFill>
        </p:spPr>
      </p:sp>
      <p:sp>
        <p:nvSpPr>
          <p:cNvPr name="TextBox 4" id="4"/>
          <p:cNvSpPr txBox="true"/>
          <p:nvPr/>
        </p:nvSpPr>
        <p:spPr>
          <a:xfrm rot="0">
            <a:off x="3221464" y="608488"/>
            <a:ext cx="11845071" cy="754698"/>
          </a:xfrm>
          <a:prstGeom prst="rect">
            <a:avLst/>
          </a:prstGeom>
        </p:spPr>
        <p:txBody>
          <a:bodyPr anchor="t" rtlCol="false" tIns="0" lIns="0" bIns="0" rIns="0">
            <a:spAutoFit/>
          </a:bodyPr>
          <a:lstStyle/>
          <a:p>
            <a:pPr algn="ctr">
              <a:lnSpc>
                <a:spcPts val="6177"/>
              </a:lnSpc>
            </a:pPr>
            <a:r>
              <a:rPr lang="en-US" b="true" sz="4412">
                <a:solidFill>
                  <a:srgbClr val="000000"/>
                </a:solidFill>
                <a:latin typeface="Oswald Bold"/>
                <a:ea typeface="Oswald Bold"/>
                <a:cs typeface="Oswald Bold"/>
                <a:sym typeface="Oswald Bold"/>
              </a:rPr>
              <a:t>HOME PAGE USER INTERFACE (LANDING PAGE)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842407"/>
            <a:ext cx="12090799" cy="1055057"/>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34139" y="1786617"/>
            <a:ext cx="16619723" cy="7624298"/>
          </a:xfrm>
          <a:custGeom>
            <a:avLst/>
            <a:gdLst/>
            <a:ahLst/>
            <a:cxnLst/>
            <a:rect r="r" b="b" t="t" l="l"/>
            <a:pathLst>
              <a:path h="7624298" w="16619723">
                <a:moveTo>
                  <a:pt x="0" y="0"/>
                </a:moveTo>
                <a:lnTo>
                  <a:pt x="16619722" y="0"/>
                </a:lnTo>
                <a:lnTo>
                  <a:pt x="16619722" y="7624297"/>
                </a:lnTo>
                <a:lnTo>
                  <a:pt x="0" y="7624297"/>
                </a:lnTo>
                <a:lnTo>
                  <a:pt x="0" y="0"/>
                </a:lnTo>
                <a:close/>
              </a:path>
            </a:pathLst>
          </a:custGeom>
          <a:blipFill>
            <a:blip r:embed="rId2"/>
            <a:stretch>
              <a:fillRect l="0" t="0" r="0" b="0"/>
            </a:stretch>
          </a:blipFill>
        </p:spPr>
      </p:sp>
      <p:sp>
        <p:nvSpPr>
          <p:cNvPr name="TextBox 3" id="3"/>
          <p:cNvSpPr txBox="true"/>
          <p:nvPr/>
        </p:nvSpPr>
        <p:spPr>
          <a:xfrm rot="0">
            <a:off x="3221464" y="477980"/>
            <a:ext cx="11845071" cy="754698"/>
          </a:xfrm>
          <a:prstGeom prst="rect">
            <a:avLst/>
          </a:prstGeom>
        </p:spPr>
        <p:txBody>
          <a:bodyPr anchor="t" rtlCol="false" tIns="0" lIns="0" bIns="0" rIns="0">
            <a:spAutoFit/>
          </a:bodyPr>
          <a:lstStyle/>
          <a:p>
            <a:pPr algn="ctr">
              <a:lnSpc>
                <a:spcPts val="6177"/>
              </a:lnSpc>
            </a:pPr>
            <a:r>
              <a:rPr lang="en-US" b="true" sz="4412">
                <a:solidFill>
                  <a:srgbClr val="000000"/>
                </a:solidFill>
                <a:latin typeface="Oswald Bold"/>
                <a:ea typeface="Oswald Bold"/>
                <a:cs typeface="Oswald Bold"/>
                <a:sym typeface="Oswald Bold"/>
              </a:rPr>
              <a:t>RESEARCH PAPER SEARCH ENGINE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97675" y="2492218"/>
            <a:ext cx="13708378" cy="7162627"/>
          </a:xfrm>
          <a:custGeom>
            <a:avLst/>
            <a:gdLst/>
            <a:ahLst/>
            <a:cxnLst/>
            <a:rect r="r" b="b" t="t" l="l"/>
            <a:pathLst>
              <a:path h="7162627" w="13708378">
                <a:moveTo>
                  <a:pt x="0" y="0"/>
                </a:moveTo>
                <a:lnTo>
                  <a:pt x="13708378" y="0"/>
                </a:lnTo>
                <a:lnTo>
                  <a:pt x="13708378" y="7162627"/>
                </a:lnTo>
                <a:lnTo>
                  <a:pt x="0" y="7162627"/>
                </a:lnTo>
                <a:lnTo>
                  <a:pt x="0" y="0"/>
                </a:lnTo>
                <a:close/>
              </a:path>
            </a:pathLst>
          </a:custGeom>
          <a:blipFill>
            <a:blip r:embed="rId2"/>
            <a:stretch>
              <a:fillRect l="0" t="0" r="0" b="0"/>
            </a:stretch>
          </a:blipFill>
        </p:spPr>
      </p:sp>
      <p:sp>
        <p:nvSpPr>
          <p:cNvPr name="TextBox 3" id="3"/>
          <p:cNvSpPr txBox="true"/>
          <p:nvPr/>
        </p:nvSpPr>
        <p:spPr>
          <a:xfrm rot="0">
            <a:off x="1871842" y="-328821"/>
            <a:ext cx="14544316" cy="1569029"/>
          </a:xfrm>
          <a:prstGeom prst="rect">
            <a:avLst/>
          </a:prstGeom>
        </p:spPr>
        <p:txBody>
          <a:bodyPr anchor="t" rtlCol="false" tIns="0" lIns="0" bIns="0" rIns="0">
            <a:spAutoFit/>
          </a:bodyPr>
          <a:lstStyle/>
          <a:p>
            <a:pPr algn="ctr">
              <a:lnSpc>
                <a:spcPts val="6381"/>
              </a:lnSpc>
            </a:pPr>
            <a:r>
              <a:rPr lang="en-US" b="true" sz="4558">
                <a:solidFill>
                  <a:srgbClr val="000000"/>
                </a:solidFill>
                <a:latin typeface="Oswald Bold"/>
                <a:ea typeface="Oswald Bold"/>
                <a:cs typeface="Oswald Bold"/>
                <a:sym typeface="Oswald Bold"/>
              </a:rPr>
              <a:t>​​​​M1: LLAMA-7B WITH ENSEMBLE RETRIEVAL FOR HYBRID RAG FRAMEWORK (BASE MODEL)</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83714"/>
            <a:ext cx="16414907" cy="6299220"/>
          </a:xfrm>
          <a:custGeom>
            <a:avLst/>
            <a:gdLst/>
            <a:ahLst/>
            <a:cxnLst/>
            <a:rect r="r" b="b" t="t" l="l"/>
            <a:pathLst>
              <a:path h="6299220" w="16414907">
                <a:moveTo>
                  <a:pt x="0" y="0"/>
                </a:moveTo>
                <a:lnTo>
                  <a:pt x="16414907" y="0"/>
                </a:lnTo>
                <a:lnTo>
                  <a:pt x="16414907" y="6299220"/>
                </a:lnTo>
                <a:lnTo>
                  <a:pt x="0" y="6299220"/>
                </a:lnTo>
                <a:lnTo>
                  <a:pt x="0" y="0"/>
                </a:lnTo>
                <a:close/>
              </a:path>
            </a:pathLst>
          </a:custGeom>
          <a:blipFill>
            <a:blip r:embed="rId2"/>
            <a:stretch>
              <a:fillRect l="0" t="0" r="0" b="0"/>
            </a:stretch>
          </a:blipFill>
        </p:spPr>
      </p:sp>
      <p:sp>
        <p:nvSpPr>
          <p:cNvPr name="TextBox 3" id="3"/>
          <p:cNvSpPr txBox="true"/>
          <p:nvPr/>
        </p:nvSpPr>
        <p:spPr>
          <a:xfrm rot="0">
            <a:off x="180190" y="724486"/>
            <a:ext cx="18288000" cy="788356"/>
          </a:xfrm>
          <a:prstGeom prst="rect">
            <a:avLst/>
          </a:prstGeom>
        </p:spPr>
        <p:txBody>
          <a:bodyPr anchor="t" rtlCol="false" tIns="0" lIns="0" bIns="0" rIns="0">
            <a:spAutoFit/>
          </a:bodyPr>
          <a:lstStyle/>
          <a:p>
            <a:pPr algn="ctr">
              <a:lnSpc>
                <a:spcPts val="6422"/>
              </a:lnSpc>
              <a:spcBef>
                <a:spcPct val="0"/>
              </a:spcBef>
            </a:pPr>
            <a:r>
              <a:rPr lang="en-US" b="true" sz="4587">
                <a:solidFill>
                  <a:srgbClr val="000000"/>
                </a:solidFill>
                <a:latin typeface="Roboto Condensed Bold"/>
                <a:ea typeface="Roboto Condensed Bold"/>
                <a:cs typeface="Roboto Condensed Bold"/>
                <a:sym typeface="Roboto Condensed Bold"/>
              </a:rPr>
              <a:t>​​​​M2: ADAPTIVE RAG WITH ROUTING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4576" y="2701329"/>
            <a:ext cx="15944724" cy="5985884"/>
          </a:xfrm>
          <a:custGeom>
            <a:avLst/>
            <a:gdLst/>
            <a:ahLst/>
            <a:cxnLst/>
            <a:rect r="r" b="b" t="t" l="l"/>
            <a:pathLst>
              <a:path h="5985884" w="15944724">
                <a:moveTo>
                  <a:pt x="0" y="0"/>
                </a:moveTo>
                <a:lnTo>
                  <a:pt x="15944724" y="0"/>
                </a:lnTo>
                <a:lnTo>
                  <a:pt x="15944724" y="5985885"/>
                </a:lnTo>
                <a:lnTo>
                  <a:pt x="0" y="5985885"/>
                </a:lnTo>
                <a:lnTo>
                  <a:pt x="0" y="0"/>
                </a:lnTo>
                <a:close/>
              </a:path>
            </a:pathLst>
          </a:custGeom>
          <a:blipFill>
            <a:blip r:embed="rId2"/>
            <a:stretch>
              <a:fillRect l="-623" t="0" r="-623" b="0"/>
            </a:stretch>
          </a:blipFill>
        </p:spPr>
      </p:sp>
      <p:sp>
        <p:nvSpPr>
          <p:cNvPr name="TextBox 3" id="3"/>
          <p:cNvSpPr txBox="true"/>
          <p:nvPr/>
        </p:nvSpPr>
        <p:spPr>
          <a:xfrm rot="0">
            <a:off x="1994413" y="1430734"/>
            <a:ext cx="14299173" cy="786761"/>
          </a:xfrm>
          <a:prstGeom prst="rect">
            <a:avLst/>
          </a:prstGeom>
        </p:spPr>
        <p:txBody>
          <a:bodyPr anchor="t" rtlCol="false" tIns="0" lIns="0" bIns="0" rIns="0">
            <a:spAutoFit/>
          </a:bodyPr>
          <a:lstStyle/>
          <a:p>
            <a:pPr algn="ctr" marL="0" indent="0" lvl="0">
              <a:lnSpc>
                <a:spcPts val="6422"/>
              </a:lnSpc>
              <a:spcBef>
                <a:spcPct val="0"/>
              </a:spcBef>
            </a:pPr>
            <a:r>
              <a:rPr lang="en-US" b="true" sz="4587" strike="noStrike" u="none">
                <a:solidFill>
                  <a:srgbClr val="000000"/>
                </a:solidFill>
                <a:latin typeface="Roboto Condensed Bold"/>
                <a:ea typeface="Roboto Condensed Bold"/>
                <a:cs typeface="Roboto Condensed Bold"/>
                <a:sym typeface="Roboto Condensed Bold"/>
              </a:rPr>
              <a:t>M3: SUPERRAG WITH DYNAMIC KNOWLEDGE INTEGERATION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13576" y="3700564"/>
            <a:ext cx="11060847" cy="4198607"/>
          </a:xfrm>
          <a:custGeom>
            <a:avLst/>
            <a:gdLst/>
            <a:ahLst/>
            <a:cxnLst/>
            <a:rect r="r" b="b" t="t" l="l"/>
            <a:pathLst>
              <a:path h="4198607" w="11060847">
                <a:moveTo>
                  <a:pt x="0" y="0"/>
                </a:moveTo>
                <a:lnTo>
                  <a:pt x="11060848" y="0"/>
                </a:lnTo>
                <a:lnTo>
                  <a:pt x="11060848" y="4198607"/>
                </a:lnTo>
                <a:lnTo>
                  <a:pt x="0" y="4198607"/>
                </a:lnTo>
                <a:lnTo>
                  <a:pt x="0" y="0"/>
                </a:lnTo>
                <a:close/>
              </a:path>
            </a:pathLst>
          </a:custGeom>
          <a:blipFill>
            <a:blip r:embed="rId2"/>
            <a:stretch>
              <a:fillRect l="0" t="0" r="0" b="0"/>
            </a:stretch>
          </a:blipFill>
        </p:spPr>
      </p:sp>
      <p:sp>
        <p:nvSpPr>
          <p:cNvPr name="TextBox 3" id="3"/>
          <p:cNvSpPr txBox="true"/>
          <p:nvPr/>
        </p:nvSpPr>
        <p:spPr>
          <a:xfrm rot="0">
            <a:off x="5712658" y="1590671"/>
            <a:ext cx="6624712"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M4: MultiModal RAG</a:t>
            </a:r>
          </a:p>
          <a:p>
            <a:pPr algn="ctr">
              <a:lnSpc>
                <a:spcPts val="7279"/>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06222" y="2846630"/>
            <a:ext cx="9928638" cy="6233073"/>
          </a:xfrm>
          <a:custGeom>
            <a:avLst/>
            <a:gdLst/>
            <a:ahLst/>
            <a:cxnLst/>
            <a:rect r="r" b="b" t="t" l="l"/>
            <a:pathLst>
              <a:path h="6233073" w="9928638">
                <a:moveTo>
                  <a:pt x="0" y="0"/>
                </a:moveTo>
                <a:lnTo>
                  <a:pt x="9928638" y="0"/>
                </a:lnTo>
                <a:lnTo>
                  <a:pt x="9928638" y="6233073"/>
                </a:lnTo>
                <a:lnTo>
                  <a:pt x="0" y="6233073"/>
                </a:lnTo>
                <a:lnTo>
                  <a:pt x="0" y="0"/>
                </a:lnTo>
                <a:close/>
              </a:path>
            </a:pathLst>
          </a:custGeom>
          <a:blipFill>
            <a:blip r:embed="rId2"/>
            <a:stretch>
              <a:fillRect l="0" t="0" r="0" b="0"/>
            </a:stretch>
          </a:blipFill>
        </p:spPr>
      </p:sp>
      <p:sp>
        <p:nvSpPr>
          <p:cNvPr name="TextBox 3" id="3"/>
          <p:cNvSpPr txBox="true"/>
          <p:nvPr/>
        </p:nvSpPr>
        <p:spPr>
          <a:xfrm rot="0">
            <a:off x="6391277" y="1590671"/>
            <a:ext cx="5267474" cy="1811020"/>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MultiModal RAG</a:t>
            </a:r>
          </a:p>
          <a:p>
            <a:pPr algn="ctr">
              <a:lnSpc>
                <a:spcPts val="7279"/>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79048" y="2539020"/>
            <a:ext cx="12664437" cy="6877127"/>
          </a:xfrm>
          <a:custGeom>
            <a:avLst/>
            <a:gdLst/>
            <a:ahLst/>
            <a:cxnLst/>
            <a:rect r="r" b="b" t="t" l="l"/>
            <a:pathLst>
              <a:path h="6877127" w="12664437">
                <a:moveTo>
                  <a:pt x="0" y="0"/>
                </a:moveTo>
                <a:lnTo>
                  <a:pt x="12664437" y="0"/>
                </a:lnTo>
                <a:lnTo>
                  <a:pt x="12664437" y="6877127"/>
                </a:lnTo>
                <a:lnTo>
                  <a:pt x="0" y="6877127"/>
                </a:lnTo>
                <a:lnTo>
                  <a:pt x="0" y="0"/>
                </a:lnTo>
                <a:close/>
              </a:path>
            </a:pathLst>
          </a:custGeom>
          <a:blipFill>
            <a:blip r:embed="rId2"/>
            <a:stretch>
              <a:fillRect l="0" t="0" r="0" b="0"/>
            </a:stretch>
          </a:blipFill>
        </p:spPr>
      </p:sp>
      <p:sp>
        <p:nvSpPr>
          <p:cNvPr name="TextBox 3" id="3"/>
          <p:cNvSpPr txBox="true"/>
          <p:nvPr/>
        </p:nvSpPr>
        <p:spPr>
          <a:xfrm rot="0">
            <a:off x="2582207" y="1590671"/>
            <a:ext cx="1288561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A Snippet from the PDF (For Reference) </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74229" y="3101847"/>
            <a:ext cx="6739542" cy="6529610"/>
          </a:xfrm>
          <a:custGeom>
            <a:avLst/>
            <a:gdLst/>
            <a:ahLst/>
            <a:cxnLst/>
            <a:rect r="r" b="b" t="t" l="l"/>
            <a:pathLst>
              <a:path h="6529610" w="6739542">
                <a:moveTo>
                  <a:pt x="0" y="0"/>
                </a:moveTo>
                <a:lnTo>
                  <a:pt x="6739542" y="0"/>
                </a:lnTo>
                <a:lnTo>
                  <a:pt x="6739542" y="6529609"/>
                </a:lnTo>
                <a:lnTo>
                  <a:pt x="0" y="6529609"/>
                </a:lnTo>
                <a:lnTo>
                  <a:pt x="0" y="0"/>
                </a:lnTo>
                <a:close/>
              </a:path>
            </a:pathLst>
          </a:custGeom>
          <a:blipFill>
            <a:blip r:embed="rId2"/>
            <a:stretch>
              <a:fillRect l="0" t="0" r="0" b="0"/>
            </a:stretch>
          </a:blipFill>
        </p:spPr>
      </p:sp>
      <p:sp>
        <p:nvSpPr>
          <p:cNvPr name="TextBox 3" id="3"/>
          <p:cNvSpPr txBox="true"/>
          <p:nvPr/>
        </p:nvSpPr>
        <p:spPr>
          <a:xfrm rot="0">
            <a:off x="6413674" y="1560459"/>
            <a:ext cx="5460653" cy="887095"/>
          </a:xfrm>
          <a:prstGeom prst="rect">
            <a:avLst/>
          </a:prstGeom>
        </p:spPr>
        <p:txBody>
          <a:bodyPr anchor="t" rtlCol="false" tIns="0" lIns="0" bIns="0" rIns="0">
            <a:spAutoFit/>
          </a:bodyPr>
          <a:lstStyle/>
          <a:p>
            <a:pPr algn="ctr">
              <a:lnSpc>
                <a:spcPts val="7279"/>
              </a:lnSpc>
            </a:pPr>
            <a:r>
              <a:rPr lang="en-US" sz="5199" b="true">
                <a:solidFill>
                  <a:srgbClr val="000000"/>
                </a:solidFill>
                <a:latin typeface="Canva Sans Bold"/>
                <a:ea typeface="Canva Sans Bold"/>
                <a:cs typeface="Canva Sans Bold"/>
                <a:sym typeface="Canva Sans Bold"/>
              </a:rPr>
              <a:t>Image Extraction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2436014"/>
            <a:ext cx="8640712" cy="7690234"/>
          </a:xfrm>
          <a:custGeom>
            <a:avLst/>
            <a:gdLst/>
            <a:ahLst/>
            <a:cxnLst/>
            <a:rect r="r" b="b" t="t" l="l"/>
            <a:pathLst>
              <a:path h="7690234" w="8640712">
                <a:moveTo>
                  <a:pt x="0" y="0"/>
                </a:moveTo>
                <a:lnTo>
                  <a:pt x="8640712" y="0"/>
                </a:lnTo>
                <a:lnTo>
                  <a:pt x="8640712" y="7690234"/>
                </a:lnTo>
                <a:lnTo>
                  <a:pt x="0" y="7690234"/>
                </a:lnTo>
                <a:lnTo>
                  <a:pt x="0" y="0"/>
                </a:lnTo>
                <a:close/>
              </a:path>
            </a:pathLst>
          </a:custGeom>
          <a:blipFill>
            <a:blip r:embed="rId2"/>
            <a:stretch>
              <a:fillRect l="0" t="0" r="0" b="0"/>
            </a:stretch>
          </a:blipFill>
        </p:spPr>
      </p:sp>
      <p:sp>
        <p:nvSpPr>
          <p:cNvPr name="Freeform 3" id="3"/>
          <p:cNvSpPr/>
          <p:nvPr/>
        </p:nvSpPr>
        <p:spPr>
          <a:xfrm flipH="false" flipV="false" rot="0">
            <a:off x="328528" y="2436014"/>
            <a:ext cx="8262845" cy="7395246"/>
          </a:xfrm>
          <a:custGeom>
            <a:avLst/>
            <a:gdLst/>
            <a:ahLst/>
            <a:cxnLst/>
            <a:rect r="r" b="b" t="t" l="l"/>
            <a:pathLst>
              <a:path h="7395246" w="8262845">
                <a:moveTo>
                  <a:pt x="0" y="0"/>
                </a:moveTo>
                <a:lnTo>
                  <a:pt x="8262845" y="0"/>
                </a:lnTo>
                <a:lnTo>
                  <a:pt x="8262845" y="7395246"/>
                </a:lnTo>
                <a:lnTo>
                  <a:pt x="0" y="7395246"/>
                </a:lnTo>
                <a:lnTo>
                  <a:pt x="0" y="0"/>
                </a:lnTo>
                <a:close/>
              </a:path>
            </a:pathLst>
          </a:custGeom>
          <a:blipFill>
            <a:blip r:embed="rId3"/>
            <a:stretch>
              <a:fillRect l="0" t="0" r="0" b="0"/>
            </a:stretch>
          </a:blipFill>
        </p:spPr>
      </p:sp>
      <p:sp>
        <p:nvSpPr>
          <p:cNvPr name="TextBox 4" id="4"/>
          <p:cNvSpPr txBox="true"/>
          <p:nvPr/>
        </p:nvSpPr>
        <p:spPr>
          <a:xfrm rot="0">
            <a:off x="0" y="639320"/>
            <a:ext cx="18288000" cy="1597981"/>
          </a:xfrm>
          <a:prstGeom prst="rect">
            <a:avLst/>
          </a:prstGeom>
        </p:spPr>
        <p:txBody>
          <a:bodyPr anchor="t" rtlCol="false" tIns="0" lIns="0" bIns="0" rIns="0">
            <a:spAutoFit/>
          </a:bodyPr>
          <a:lstStyle/>
          <a:p>
            <a:pPr algn="ctr">
              <a:lnSpc>
                <a:spcPts val="6422"/>
              </a:lnSpc>
              <a:spcBef>
                <a:spcPct val="0"/>
              </a:spcBef>
            </a:pPr>
            <a:r>
              <a:rPr lang="en-US" b="true" sz="4587">
                <a:solidFill>
                  <a:srgbClr val="000000"/>
                </a:solidFill>
                <a:latin typeface="Roboto Condensed Bold"/>
                <a:ea typeface="Roboto Condensed Bold"/>
                <a:cs typeface="Roboto Condensed Bold"/>
                <a:sym typeface="Roboto Condensed Bold"/>
              </a:rPr>
              <a:t>M5: LOCAL RAG AGENT WITH LLAMA3 - ADAPTIVE, CORRECTIVE &amp; SELF-REFLECTIVE RAG APPROACHES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304245"/>
            <a:ext cx="12090799" cy="1055057"/>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SYSTEM DEMO &amp; TESTING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69231" y="8247769"/>
            <a:ext cx="1733662" cy="1711597"/>
          </a:xfrm>
          <a:custGeom>
            <a:avLst/>
            <a:gdLst/>
            <a:ahLst/>
            <a:cxnLst/>
            <a:rect r="r" b="b" t="t" l="l"/>
            <a:pathLst>
              <a:path h="1711597" w="1733662">
                <a:moveTo>
                  <a:pt x="0" y="0"/>
                </a:moveTo>
                <a:lnTo>
                  <a:pt x="1733662" y="0"/>
                </a:lnTo>
                <a:lnTo>
                  <a:pt x="1733662" y="1711597"/>
                </a:lnTo>
                <a:lnTo>
                  <a:pt x="0" y="1711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947295" y="8247769"/>
            <a:ext cx="1660249" cy="1711597"/>
          </a:xfrm>
          <a:custGeom>
            <a:avLst/>
            <a:gdLst/>
            <a:ahLst/>
            <a:cxnLst/>
            <a:rect r="r" b="b" t="t" l="l"/>
            <a:pathLst>
              <a:path h="1711597" w="1660249">
                <a:moveTo>
                  <a:pt x="0" y="0"/>
                </a:moveTo>
                <a:lnTo>
                  <a:pt x="1660249" y="0"/>
                </a:lnTo>
                <a:lnTo>
                  <a:pt x="1660249" y="1711597"/>
                </a:lnTo>
                <a:lnTo>
                  <a:pt x="0" y="17115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156135" y="8247769"/>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19405" y="45826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MOTIVATION, BACKGROUND &amp; NEEDS</a:t>
            </a:r>
          </a:p>
        </p:txBody>
      </p:sp>
      <p:sp>
        <p:nvSpPr>
          <p:cNvPr name="TextBox 6" id="6"/>
          <p:cNvSpPr txBox="true"/>
          <p:nvPr/>
        </p:nvSpPr>
        <p:spPr>
          <a:xfrm rot="0">
            <a:off x="434543" y="1611203"/>
            <a:ext cx="17081067" cy="3478530"/>
          </a:xfrm>
          <a:prstGeom prst="rect">
            <a:avLst/>
          </a:prstGeom>
        </p:spPr>
        <p:txBody>
          <a:bodyPr anchor="t" rtlCol="false" tIns="0" lIns="0" bIns="0" rIns="0">
            <a:spAutoFit/>
          </a:bodyPr>
          <a:lstStyle/>
          <a:p>
            <a:pPr algn="l" marL="712470" indent="-356235" lvl="1">
              <a:lnSpc>
                <a:spcPts val="4620"/>
              </a:lnSpc>
              <a:buFont typeface="Arial"/>
              <a:buChar char="•"/>
            </a:pPr>
            <a:r>
              <a:rPr lang="en-US" b="true" sz="3300">
                <a:solidFill>
                  <a:srgbClr val="000000"/>
                </a:solidFill>
                <a:latin typeface="Roboto Condensed Bold"/>
                <a:ea typeface="Roboto Condensed Bold"/>
                <a:cs typeface="Roboto Condensed Bold"/>
                <a:sym typeface="Roboto Condensed Bold"/>
              </a:rPr>
              <a:t>ML</a:t>
            </a:r>
            <a:r>
              <a:rPr lang="en-US" b="true" sz="3300">
                <a:solidFill>
                  <a:srgbClr val="000000"/>
                </a:solidFill>
                <a:latin typeface="Roboto Condensed Bold"/>
                <a:ea typeface="Roboto Condensed Bold"/>
                <a:cs typeface="Roboto Condensed Bold"/>
                <a:sym typeface="Roboto Condensed Bold"/>
              </a:rPr>
              <a:t> &amp; AI</a:t>
            </a:r>
            <a:r>
              <a:rPr lang="en-US" sz="3300">
                <a:solidFill>
                  <a:srgbClr val="000000"/>
                </a:solidFill>
                <a:latin typeface="Roboto Condensed"/>
                <a:ea typeface="Roboto Condensed"/>
                <a:cs typeface="Roboto Condensed"/>
                <a:sym typeface="Roboto Condensed"/>
              </a:rPr>
              <a:t>:</a:t>
            </a:r>
            <a:r>
              <a:rPr lang="en-US" sz="3300">
                <a:solidFill>
                  <a:srgbClr val="000000"/>
                </a:solidFill>
                <a:latin typeface="Roboto Condensed"/>
                <a:ea typeface="Roboto Condensed"/>
                <a:cs typeface="Roboto Condensed"/>
                <a:sym typeface="Roboto Condensed"/>
              </a:rPr>
              <a:t> Rapidly advancing domain/fields with continuous research and breakthroughs</a:t>
            </a:r>
          </a:p>
          <a:p>
            <a:pPr algn="l" marL="712470" indent="-356235" lvl="1">
              <a:lnSpc>
                <a:spcPts val="4620"/>
              </a:lnSpc>
              <a:buFont typeface="Arial"/>
              <a:buChar char="•"/>
            </a:pPr>
            <a:r>
              <a:rPr lang="en-US" b="true" sz="3300">
                <a:solidFill>
                  <a:srgbClr val="000000"/>
                </a:solidFill>
                <a:latin typeface="Roboto Condensed Bold"/>
                <a:ea typeface="Roboto Condensed Bold"/>
                <a:cs typeface="Roboto Condensed Bold"/>
                <a:sym typeface="Roboto Condensed Bold"/>
              </a:rPr>
              <a:t>Researchers, students, and professionals</a:t>
            </a:r>
            <a:r>
              <a:rPr lang="en-US" sz="3300">
                <a:solidFill>
                  <a:srgbClr val="000000"/>
                </a:solidFill>
                <a:latin typeface="Roboto Condensed"/>
                <a:ea typeface="Roboto Condensed"/>
                <a:cs typeface="Roboto Condensed"/>
                <a:sym typeface="Roboto Condensed"/>
              </a:rPr>
              <a:t> struggle to stay updated with latest developments</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M</a:t>
            </a:r>
            <a:r>
              <a:rPr lang="en-US" sz="3300">
                <a:solidFill>
                  <a:srgbClr val="000000"/>
                </a:solidFill>
                <a:latin typeface="Roboto Condensed"/>
                <a:ea typeface="Roboto Condensed"/>
                <a:cs typeface="Roboto Condensed"/>
                <a:sym typeface="Roboto Condensed"/>
              </a:rPr>
              <a:t>L research literature often involves </a:t>
            </a:r>
            <a:r>
              <a:rPr lang="en-US" b="true" sz="3300">
                <a:solidFill>
                  <a:srgbClr val="000000"/>
                </a:solidFill>
                <a:latin typeface="Roboto Condensed Bold"/>
                <a:ea typeface="Roboto Condensed Bold"/>
                <a:cs typeface="Roboto Condensed Bold"/>
                <a:sym typeface="Roboto Condensed Bold"/>
              </a:rPr>
              <a:t>complex concepts and advanced mathematical formulas</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Conv</a:t>
            </a:r>
            <a:r>
              <a:rPr lang="en-US" sz="3300">
                <a:solidFill>
                  <a:srgbClr val="000000"/>
                </a:solidFill>
                <a:latin typeface="Roboto Condensed"/>
                <a:ea typeface="Roboto Condensed"/>
                <a:cs typeface="Roboto Condensed"/>
                <a:sym typeface="Roboto Condensed"/>
              </a:rPr>
              <a:t>e</a:t>
            </a:r>
            <a:r>
              <a:rPr lang="en-US" sz="3300">
                <a:solidFill>
                  <a:srgbClr val="000000"/>
                </a:solidFill>
                <a:latin typeface="Roboto Condensed"/>
                <a:ea typeface="Roboto Condensed"/>
                <a:cs typeface="Roboto Condensed"/>
                <a:sym typeface="Roboto Condensed"/>
              </a:rPr>
              <a:t>n</a:t>
            </a:r>
            <a:r>
              <a:rPr lang="en-US" sz="3300">
                <a:solidFill>
                  <a:srgbClr val="000000"/>
                </a:solidFill>
                <a:latin typeface="Roboto Condensed"/>
                <a:ea typeface="Roboto Condensed"/>
                <a:cs typeface="Roboto Condensed"/>
                <a:sym typeface="Roboto Condensed"/>
              </a:rPr>
              <a:t>t</a:t>
            </a:r>
            <a:r>
              <a:rPr lang="en-US" sz="3300">
                <a:solidFill>
                  <a:srgbClr val="000000"/>
                </a:solidFill>
                <a:latin typeface="Roboto Condensed"/>
                <a:ea typeface="Roboto Condensed"/>
                <a:cs typeface="Roboto Condensed"/>
                <a:sym typeface="Roboto Condensed"/>
              </a:rPr>
              <a:t>i</a:t>
            </a:r>
            <a:r>
              <a:rPr lang="en-US" sz="3300">
                <a:solidFill>
                  <a:srgbClr val="000000"/>
                </a:solidFill>
                <a:latin typeface="Roboto Condensed"/>
                <a:ea typeface="Roboto Condensed"/>
                <a:cs typeface="Roboto Condensed"/>
                <a:sym typeface="Roboto Condensed"/>
              </a:rPr>
              <a:t>o</a:t>
            </a:r>
            <a:r>
              <a:rPr lang="en-US" sz="3300">
                <a:solidFill>
                  <a:srgbClr val="000000"/>
                </a:solidFill>
                <a:latin typeface="Roboto Condensed"/>
                <a:ea typeface="Roboto Condensed"/>
                <a:cs typeface="Roboto Condensed"/>
                <a:sym typeface="Roboto Condensed"/>
              </a:rPr>
              <a:t>na</a:t>
            </a:r>
            <a:r>
              <a:rPr lang="en-US" sz="3300">
                <a:solidFill>
                  <a:srgbClr val="000000"/>
                </a:solidFill>
                <a:latin typeface="Roboto Condensed"/>
                <a:ea typeface="Roboto Condensed"/>
                <a:cs typeface="Roboto Condensed"/>
                <a:sym typeface="Roboto Condensed"/>
              </a:rPr>
              <a:t>l</a:t>
            </a:r>
            <a:r>
              <a:rPr lang="en-US" sz="3300">
                <a:solidFill>
                  <a:srgbClr val="000000"/>
                </a:solidFill>
                <a:latin typeface="Roboto Condensed"/>
                <a:ea typeface="Roboto Condensed"/>
                <a:cs typeface="Roboto Condensed"/>
                <a:sym typeface="Roboto Condensed"/>
              </a:rPr>
              <a:t> literature review processes are </a:t>
            </a:r>
            <a:r>
              <a:rPr lang="en-US" b="true" sz="3300">
                <a:solidFill>
                  <a:srgbClr val="000000"/>
                </a:solidFill>
                <a:latin typeface="Roboto Condensed Bold"/>
                <a:ea typeface="Roboto Condensed Bold"/>
                <a:cs typeface="Roboto Condensed Bold"/>
                <a:sym typeface="Roboto Condensed Bold"/>
              </a:rPr>
              <a:t>time-consuming and inefficient</a:t>
            </a:r>
          </a:p>
          <a:p>
            <a:pPr algn="l" marL="712470" indent="-356235" lvl="1">
              <a:lnSpc>
                <a:spcPts val="4620"/>
              </a:lnSpc>
              <a:buFont typeface="Arial"/>
              <a:buChar char="•"/>
            </a:pPr>
            <a:r>
              <a:rPr lang="en-US" b="true" sz="3300">
                <a:solidFill>
                  <a:srgbClr val="000000"/>
                </a:solidFill>
                <a:latin typeface="Roboto Condensed Bold"/>
                <a:ea typeface="Roboto Condensed Bold"/>
                <a:cs typeface="Roboto Condensed Bold"/>
                <a:sym typeface="Roboto Condensed Bold"/>
              </a:rPr>
              <a:t>Need</a:t>
            </a:r>
            <a:r>
              <a:rPr lang="en-US" sz="3300">
                <a:solidFill>
                  <a:srgbClr val="000000"/>
                </a:solidFill>
                <a:latin typeface="Roboto Condensed"/>
                <a:ea typeface="Roboto Condensed"/>
                <a:cs typeface="Roboto Condensed"/>
                <a:sym typeface="Roboto Condensed"/>
              </a:rPr>
              <a:t>: Tools to simplify accessibility and comprehension of ML and AI literature</a:t>
            </a:r>
          </a:p>
          <a:p>
            <a:pPr algn="l">
              <a:lnSpc>
                <a:spcPts val="4620"/>
              </a:lnSpc>
            </a:pPr>
          </a:p>
        </p:txBody>
      </p:sp>
      <p:sp>
        <p:nvSpPr>
          <p:cNvPr name="TextBox 7" id="7"/>
          <p:cNvSpPr txBox="true"/>
          <p:nvPr/>
        </p:nvSpPr>
        <p:spPr>
          <a:xfrm rot="0">
            <a:off x="719405" y="4658759"/>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OBJECTIVES &amp; DELIVERABLES</a:t>
            </a:r>
          </a:p>
        </p:txBody>
      </p:sp>
      <p:sp>
        <p:nvSpPr>
          <p:cNvPr name="TextBox 8" id="8"/>
          <p:cNvSpPr txBox="true"/>
          <p:nvPr/>
        </p:nvSpPr>
        <p:spPr>
          <a:xfrm rot="0">
            <a:off x="434543" y="5726003"/>
            <a:ext cx="17081067" cy="4059555"/>
          </a:xfrm>
          <a:prstGeom prst="rect">
            <a:avLst/>
          </a:prstGeom>
        </p:spPr>
        <p:txBody>
          <a:bodyPr anchor="t" rtlCol="false" tIns="0" lIns="0" bIns="0" rIns="0">
            <a:spAutoFit/>
          </a:bodyPr>
          <a:lstStyle/>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Develop a </a:t>
            </a:r>
            <a:r>
              <a:rPr lang="en-US" b="true" sz="3300">
                <a:solidFill>
                  <a:srgbClr val="C51C2E"/>
                </a:solidFill>
                <a:latin typeface="Roboto Condensed Bold"/>
                <a:ea typeface="Roboto Condensed Bold"/>
                <a:cs typeface="Roboto Condensed Bold"/>
                <a:sym typeface="Roboto Condensed Bold"/>
              </a:rPr>
              <a:t>chat application</a:t>
            </a:r>
            <a:r>
              <a:rPr lang="en-US" sz="3300">
                <a:solidFill>
                  <a:srgbClr val="000000"/>
                </a:solidFill>
                <a:latin typeface="Roboto Condensed"/>
                <a:ea typeface="Roboto Condensed"/>
                <a:cs typeface="Roboto Condensed"/>
                <a:sym typeface="Roboto Condensed"/>
              </a:rPr>
              <a:t> using RAG techniques and LLMs to interpret research paper PDFs</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Parse non-text content in PDFs (</a:t>
            </a:r>
            <a:r>
              <a:rPr lang="en-US" b="true" sz="3300">
                <a:solidFill>
                  <a:srgbClr val="C51C2E"/>
                </a:solidFill>
                <a:latin typeface="Roboto Condensed Bold"/>
                <a:ea typeface="Roboto Condensed Bold"/>
                <a:cs typeface="Roboto Condensed Bold"/>
                <a:sym typeface="Roboto Condensed Bold"/>
              </a:rPr>
              <a:t>multimodal content</a:t>
            </a:r>
            <a:r>
              <a:rPr lang="en-US" sz="3300">
                <a:solidFill>
                  <a:srgbClr val="000000"/>
                </a:solidFill>
                <a:latin typeface="Roboto Condensed"/>
                <a:ea typeface="Roboto Condensed"/>
                <a:cs typeface="Roboto Condensed"/>
                <a:sym typeface="Roboto Condensed"/>
              </a:rPr>
              <a:t>)</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Provide informed responses to technical questions using a database of </a:t>
            </a:r>
            <a:r>
              <a:rPr lang="en-US" b="true" sz="3300">
                <a:solidFill>
                  <a:srgbClr val="C51C2E"/>
                </a:solidFill>
                <a:latin typeface="Roboto Condensed Bold"/>
                <a:ea typeface="Roboto Condensed Bold"/>
                <a:cs typeface="Roboto Condensed Bold"/>
                <a:sym typeface="Roboto Condensed Bold"/>
              </a:rPr>
              <a:t>25000+</a:t>
            </a:r>
            <a:r>
              <a:rPr lang="en-US" sz="3300">
                <a:solidFill>
                  <a:srgbClr val="000000"/>
                </a:solidFill>
                <a:latin typeface="Roboto Condensed"/>
                <a:ea typeface="Roboto Condensed"/>
                <a:cs typeface="Roboto Condensed"/>
                <a:sym typeface="Roboto Condensed"/>
              </a:rPr>
              <a:t> research papers (</a:t>
            </a:r>
            <a:r>
              <a:rPr lang="en-US" b="true" sz="3300">
                <a:solidFill>
                  <a:srgbClr val="C51C2E"/>
                </a:solidFill>
                <a:latin typeface="Roboto Condensed Bold"/>
                <a:ea typeface="Roboto Condensed Bold"/>
                <a:cs typeface="Roboto Condensed Bold"/>
                <a:sym typeface="Roboto Condensed Bold"/>
              </a:rPr>
              <a:t>arXiv and JMLR</a:t>
            </a:r>
            <a:r>
              <a:rPr lang="en-US" sz="3300">
                <a:solidFill>
                  <a:srgbClr val="000000"/>
                </a:solidFill>
                <a:latin typeface="Roboto Condensed"/>
                <a:ea typeface="Roboto Condensed"/>
                <a:cs typeface="Roboto Condensed"/>
                <a:sym typeface="Roboto Condensed"/>
              </a:rPr>
              <a:t>)</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Create an efficient </a:t>
            </a:r>
            <a:r>
              <a:rPr lang="en-US" b="true" sz="3300">
                <a:solidFill>
                  <a:srgbClr val="C51C2E"/>
                </a:solidFill>
                <a:latin typeface="Roboto Condensed Bold"/>
                <a:ea typeface="Roboto Condensed Bold"/>
                <a:cs typeface="Roboto Condensed Bold"/>
                <a:sym typeface="Roboto Condensed Bold"/>
              </a:rPr>
              <a:t>ML/AI Research Paper Search Engine</a:t>
            </a:r>
          </a:p>
          <a:p>
            <a:pPr algn="l" marL="712470" indent="-356235" lvl="1">
              <a:lnSpc>
                <a:spcPts val="4620"/>
              </a:lnSpc>
              <a:buFont typeface="Arial"/>
              <a:buChar char="•"/>
            </a:pPr>
            <a:r>
              <a:rPr lang="en-US" sz="3300">
                <a:solidFill>
                  <a:srgbClr val="000000"/>
                </a:solidFill>
                <a:latin typeface="Roboto Condensed"/>
                <a:ea typeface="Roboto Condensed"/>
                <a:cs typeface="Roboto Condensed"/>
                <a:sym typeface="Roboto Condensed"/>
              </a:rPr>
              <a:t>Identify </a:t>
            </a:r>
            <a:r>
              <a:rPr lang="en-US" b="true" sz="3300">
                <a:solidFill>
                  <a:srgbClr val="C51C2E"/>
                </a:solidFill>
                <a:latin typeface="Roboto Condensed Bold"/>
                <a:ea typeface="Roboto Condensed Bold"/>
                <a:cs typeface="Roboto Condensed Bold"/>
                <a:sym typeface="Roboto Condensed Bold"/>
              </a:rPr>
              <a:t>optimal RAG components</a:t>
            </a:r>
            <a:r>
              <a:rPr lang="en-US" sz="3300">
                <a:solidFill>
                  <a:srgbClr val="000000"/>
                </a:solidFill>
                <a:latin typeface="Roboto Condensed"/>
                <a:ea typeface="Roboto Condensed"/>
                <a:cs typeface="Roboto Condensed"/>
                <a:sym typeface="Roboto Condensed"/>
              </a:rPr>
              <a:t> for effective performance</a:t>
            </a:r>
          </a:p>
          <a:p>
            <a:pPr algn="l">
              <a:lnSpc>
                <a:spcPts val="462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81152" y="151059"/>
            <a:ext cx="14525697" cy="10894272"/>
          </a:xfrm>
          <a:custGeom>
            <a:avLst/>
            <a:gdLst/>
            <a:ahLst/>
            <a:cxnLst/>
            <a:rect r="r" b="b" t="t" l="l"/>
            <a:pathLst>
              <a:path h="10894272" w="14525697">
                <a:moveTo>
                  <a:pt x="0" y="0"/>
                </a:moveTo>
                <a:lnTo>
                  <a:pt x="14525696" y="0"/>
                </a:lnTo>
                <a:lnTo>
                  <a:pt x="14525696" y="10894272"/>
                </a:lnTo>
                <a:lnTo>
                  <a:pt x="0" y="10894272"/>
                </a:lnTo>
                <a:lnTo>
                  <a:pt x="0" y="0"/>
                </a:lnTo>
                <a:close/>
              </a:path>
            </a:pathLst>
          </a:custGeom>
          <a:blipFill>
            <a:blip r:embed="rId2"/>
            <a:stretch>
              <a:fillRect l="0" t="0" r="0" b="0"/>
            </a:stretch>
          </a:blipFill>
        </p:spPr>
      </p:sp>
      <p:sp>
        <p:nvSpPr>
          <p:cNvPr name="TextBox 3" id="3"/>
          <p:cNvSpPr txBox="true"/>
          <p:nvPr/>
        </p:nvSpPr>
        <p:spPr>
          <a:xfrm rot="0">
            <a:off x="1028700" y="49149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PROPOSED SYSTEM ARCHITECHURE</a:t>
            </a:r>
          </a:p>
        </p:txBody>
      </p:sp>
      <p:sp>
        <p:nvSpPr>
          <p:cNvPr name="Freeform 4" id="4"/>
          <p:cNvSpPr/>
          <p:nvPr/>
        </p:nvSpPr>
        <p:spPr>
          <a:xfrm flipH="false" flipV="false" rot="0">
            <a:off x="530526" y="8001373"/>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5614922"/>
            <a:ext cx="16230600" cy="3643378"/>
            <a:chOff x="0" y="0"/>
            <a:chExt cx="4274726" cy="959573"/>
          </a:xfrm>
        </p:grpSpPr>
        <p:sp>
          <p:nvSpPr>
            <p:cNvPr name="Freeform 3" id="3"/>
            <p:cNvSpPr/>
            <p:nvPr/>
          </p:nvSpPr>
          <p:spPr>
            <a:xfrm flipH="false" flipV="false" rot="0">
              <a:off x="0" y="0"/>
              <a:ext cx="4274726" cy="959573"/>
            </a:xfrm>
            <a:custGeom>
              <a:avLst/>
              <a:gdLst/>
              <a:ahLst/>
              <a:cxnLst/>
              <a:rect r="r" b="b" t="t" l="l"/>
              <a:pathLst>
                <a:path h="959573" w="4274726">
                  <a:moveTo>
                    <a:pt x="0" y="0"/>
                  </a:moveTo>
                  <a:lnTo>
                    <a:pt x="4274726" y="0"/>
                  </a:lnTo>
                  <a:lnTo>
                    <a:pt x="4274726" y="959573"/>
                  </a:lnTo>
                  <a:lnTo>
                    <a:pt x="0" y="959573"/>
                  </a:lnTo>
                  <a:close/>
                </a:path>
              </a:pathLst>
            </a:custGeom>
            <a:solidFill>
              <a:srgbClr val="E7E8E9"/>
            </a:solidFill>
          </p:spPr>
        </p:sp>
        <p:sp>
          <p:nvSpPr>
            <p:cNvPr name="TextBox 4" id="4"/>
            <p:cNvSpPr txBox="true"/>
            <p:nvPr/>
          </p:nvSpPr>
          <p:spPr>
            <a:xfrm>
              <a:off x="0" y="-38100"/>
              <a:ext cx="4274726" cy="997673"/>
            </a:xfrm>
            <a:prstGeom prst="rect">
              <a:avLst/>
            </a:prstGeom>
          </p:spPr>
          <p:txBody>
            <a:bodyPr anchor="ctr" rtlCol="false" tIns="50800" lIns="50800" bIns="50800" rIns="50800"/>
            <a:lstStyle/>
            <a:p>
              <a:pPr algn="ctr">
                <a:lnSpc>
                  <a:spcPts val="2339"/>
                </a:lnSpc>
              </a:pPr>
            </a:p>
          </p:txBody>
        </p:sp>
      </p:grpSp>
      <p:sp>
        <p:nvSpPr>
          <p:cNvPr name="Freeform 5" id="5"/>
          <p:cNvSpPr/>
          <p:nvPr/>
        </p:nvSpPr>
        <p:spPr>
          <a:xfrm flipH="false" flipV="false" rot="0">
            <a:off x="8122811" y="1633896"/>
            <a:ext cx="2042378" cy="3375831"/>
          </a:xfrm>
          <a:custGeom>
            <a:avLst/>
            <a:gdLst/>
            <a:ahLst/>
            <a:cxnLst/>
            <a:rect r="r" b="b" t="t" l="l"/>
            <a:pathLst>
              <a:path h="3375831" w="2042378">
                <a:moveTo>
                  <a:pt x="0" y="0"/>
                </a:moveTo>
                <a:lnTo>
                  <a:pt x="2042378" y="0"/>
                </a:lnTo>
                <a:lnTo>
                  <a:pt x="2042378" y="3375831"/>
                </a:lnTo>
                <a:lnTo>
                  <a:pt x="0" y="33758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098601" y="6304245"/>
            <a:ext cx="12090799" cy="2131382"/>
          </a:xfrm>
          <a:prstGeom prst="rect">
            <a:avLst/>
          </a:prstGeom>
        </p:spPr>
        <p:txBody>
          <a:bodyPr anchor="t" rtlCol="false" tIns="0" lIns="0" bIns="0" rIns="0">
            <a:spAutoFit/>
          </a:bodyPr>
          <a:lstStyle/>
          <a:p>
            <a:pPr algn="ctr">
              <a:lnSpc>
                <a:spcPts val="8522"/>
              </a:lnSpc>
              <a:spcBef>
                <a:spcPct val="0"/>
              </a:spcBef>
            </a:pPr>
            <a:r>
              <a:rPr lang="en-US" b="true" sz="6087">
                <a:solidFill>
                  <a:srgbClr val="000000"/>
                </a:solidFill>
                <a:latin typeface="Roboto Condensed Bold"/>
                <a:ea typeface="Roboto Condensed Bold"/>
                <a:cs typeface="Roboto Condensed Bold"/>
                <a:sym typeface="Roboto Condensed Bold"/>
              </a:rPr>
              <a:t>TECHNOLOGY AND LITERATURE SURVEY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5897" y="55815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TECHNOLOGY &amp; SOLUTION SURVEY</a:t>
            </a:r>
          </a:p>
        </p:txBody>
      </p:sp>
      <p:graphicFrame>
        <p:nvGraphicFramePr>
          <p:cNvPr name="Table 3" id="3"/>
          <p:cNvGraphicFramePr>
            <a:graphicFrameLocks noGrp="true"/>
          </p:cNvGraphicFramePr>
          <p:nvPr/>
        </p:nvGraphicFramePr>
        <p:xfrm>
          <a:off x="745897" y="3052855"/>
          <a:ext cx="16205456" cy="5086350"/>
        </p:xfrm>
        <a:graphic>
          <a:graphicData uri="http://schemas.openxmlformats.org/drawingml/2006/table">
            <a:tbl>
              <a:tblPr/>
              <a:tblGrid>
                <a:gridCol w="4051364"/>
                <a:gridCol w="4051364"/>
                <a:gridCol w="4051364"/>
                <a:gridCol w="4051364"/>
              </a:tblGrid>
              <a:tr h="796542">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Solution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Technologies &amp; Approaches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Strengths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r>
              <a:tr h="1094045">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Semantic Scholar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AI-powered scientific search engine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Semantic search, knowledge graphs, citation analysis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Concept-based search, author profiles, visualizations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65827">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Typeset / SciSpace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PDF analysis, scientific paper search, summarization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PDF processing with custom tools/OCR, possibly some semantic search, potentially limited LLM integration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Direct competitor in the 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9936">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Elicit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Research tools using LLMs to extract insights from papers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Focus on LLM for question-answering, likely on pre-specified papers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Potential for in-depth answers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45897" y="1870196"/>
            <a:ext cx="10817944" cy="754531"/>
          </a:xfrm>
          <a:prstGeom prst="rect">
            <a:avLst/>
          </a:prstGeom>
        </p:spPr>
        <p:txBody>
          <a:bodyPr anchor="t" rtlCol="false" tIns="0" lIns="0" bIns="0" rIns="0">
            <a:spAutoFit/>
          </a:bodyPr>
          <a:lstStyle/>
          <a:p>
            <a:pPr algn="ctr">
              <a:lnSpc>
                <a:spcPts val="6186"/>
              </a:lnSpc>
              <a:spcBef>
                <a:spcPct val="0"/>
              </a:spcBef>
            </a:pPr>
            <a:r>
              <a:rPr lang="en-US" b="true" sz="4419">
                <a:solidFill>
                  <a:srgbClr val="1A496A"/>
                </a:solidFill>
                <a:latin typeface="Oswald Bold"/>
                <a:ea typeface="Oswald Bold"/>
                <a:cs typeface="Oswald Bold"/>
                <a:sym typeface="Oswald Bold"/>
              </a:rPr>
              <a:t>UNDERSTANDING THE COMPETITIVE LANDSCAPE</a:t>
            </a:r>
          </a:p>
        </p:txBody>
      </p:sp>
      <p:sp>
        <p:nvSpPr>
          <p:cNvPr name="TextBox 5" id="5"/>
          <p:cNvSpPr txBox="true"/>
          <p:nvPr/>
        </p:nvSpPr>
        <p:spPr>
          <a:xfrm rot="0">
            <a:off x="-84763" y="8510680"/>
            <a:ext cx="18372763" cy="941070"/>
          </a:xfrm>
          <a:prstGeom prst="rect">
            <a:avLst/>
          </a:prstGeom>
        </p:spPr>
        <p:txBody>
          <a:bodyPr anchor="t" rtlCol="false" tIns="0" lIns="0" bIns="0" rIns="0">
            <a:spAutoFit/>
          </a:bodyPr>
          <a:lstStyle/>
          <a:p>
            <a:pPr algn="ctr">
              <a:lnSpc>
                <a:spcPts val="3780"/>
              </a:lnSpc>
            </a:pPr>
            <a:r>
              <a:rPr lang="en-US" sz="2700" b="true">
                <a:solidFill>
                  <a:srgbClr val="000000"/>
                </a:solidFill>
                <a:latin typeface="Canva Sans Bold"/>
                <a:ea typeface="Canva Sans Bold"/>
                <a:cs typeface="Canva Sans Bold"/>
                <a:sym typeface="Canva Sans Bold"/>
              </a:rPr>
              <a:t>Continuously Evolving Space and Domains - LLMs, LlaMa-3, OpenAI, Claude, Gemini and more.</a:t>
            </a:r>
          </a:p>
          <a:p>
            <a:pPr algn="ctr">
              <a:lnSpc>
                <a:spcPts val="3780"/>
              </a:lnSpc>
            </a:pPr>
            <a:r>
              <a:rPr lang="en-US" sz="2700" b="true">
                <a:solidFill>
                  <a:srgbClr val="000000"/>
                </a:solidFill>
                <a:latin typeface="Canva Sans Bold"/>
                <a:ea typeface="Canva Sans Bold"/>
                <a:cs typeface="Canva Sans Bold"/>
                <a:sym typeface="Canva Sans Bold"/>
              </a:rPr>
              <a:t>Consider Costs &amp; Feasibility.</a:t>
            </a:r>
          </a:p>
        </p:txBody>
      </p:sp>
      <p:sp>
        <p:nvSpPr>
          <p:cNvPr name="Freeform 6" id="6"/>
          <p:cNvSpPr/>
          <p:nvPr/>
        </p:nvSpPr>
        <p:spPr>
          <a:xfrm flipH="false" flipV="false" rot="0">
            <a:off x="15830506" y="578727"/>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5897" y="558152"/>
            <a:ext cx="16796206" cy="969640"/>
          </a:xfrm>
          <a:prstGeom prst="rect">
            <a:avLst/>
          </a:prstGeom>
        </p:spPr>
        <p:txBody>
          <a:bodyPr anchor="t" rtlCol="false" tIns="0" lIns="0" bIns="0" rIns="0">
            <a:spAutoFit/>
          </a:bodyPr>
          <a:lstStyle/>
          <a:p>
            <a:pPr algn="l">
              <a:lnSpc>
                <a:spcPts val="7980"/>
              </a:lnSpc>
            </a:pPr>
            <a:r>
              <a:rPr lang="en-US" sz="5700" b="true">
                <a:solidFill>
                  <a:srgbClr val="000000"/>
                </a:solidFill>
                <a:latin typeface="Oswald Bold"/>
                <a:ea typeface="Oswald Bold"/>
                <a:cs typeface="Oswald Bold"/>
                <a:sym typeface="Oswald Bold"/>
              </a:rPr>
              <a:t>TECHNOLOGY &amp; SOLUTION SURVEY</a:t>
            </a:r>
          </a:p>
        </p:txBody>
      </p:sp>
      <p:graphicFrame>
        <p:nvGraphicFramePr>
          <p:cNvPr name="Table 3" id="3"/>
          <p:cNvGraphicFramePr>
            <a:graphicFrameLocks noGrp="true"/>
          </p:cNvGraphicFramePr>
          <p:nvPr/>
        </p:nvGraphicFramePr>
        <p:xfrm>
          <a:off x="745897" y="3063851"/>
          <a:ext cx="16205456" cy="5876925"/>
        </p:xfrm>
        <a:graphic>
          <a:graphicData uri="http://schemas.openxmlformats.org/drawingml/2006/table">
            <a:tbl>
              <a:tblPr/>
              <a:tblGrid>
                <a:gridCol w="2700909"/>
                <a:gridCol w="2700909"/>
                <a:gridCol w="2700909"/>
                <a:gridCol w="2271935"/>
                <a:gridCol w="2526142"/>
                <a:gridCol w="3304652"/>
              </a:tblGrid>
              <a:tr h="1169633">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Feature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Semantic Scholar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Typeset / SciSpace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Elicit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Haystack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c>
                  <a:txBody>
                    <a:bodyPr anchor="t" rtlCol="false"/>
                    <a:lstStyle/>
                    <a:p>
                      <a:pPr algn="ctr">
                        <a:lnSpc>
                          <a:spcPts val="2939"/>
                        </a:lnSpc>
                        <a:defRPr/>
                      </a:pPr>
                      <a:r>
                        <a:rPr lang="en-US" sz="2099" b="true">
                          <a:solidFill>
                            <a:srgbClr val="FFFFFF"/>
                          </a:solidFill>
                          <a:latin typeface="Aileron Bold"/>
                          <a:ea typeface="Aileron Bold"/>
                          <a:cs typeface="Aileron Bold"/>
                          <a:sym typeface="Aileron Bold"/>
                        </a:rPr>
                        <a:t>Our Project (Potential)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D3D3D"/>
                    </a:solidFill>
                  </a:tcPr>
                </a:tc>
              </a:tr>
              <a:tr h="1092935">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Scientific Paper Search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Limited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Customizable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 (Must be robust)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2935">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PDF Upload &amp; Processing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Limited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Customizable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 (Thorough &amp; Accurate)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28486">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PDF Question-Answering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Limited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Potentially Limited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Highly Customizable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Aim for advanced LLM-RAG (Scientifically Rigorous)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92935">
                <a:tc>
                  <a:txBody>
                    <a:bodyPr anchor="t" rtlCol="false"/>
                    <a:lstStyle/>
                    <a:p>
                      <a:pPr algn="ctr">
                        <a:lnSpc>
                          <a:spcPts val="2659"/>
                        </a:lnSpc>
                        <a:defRPr/>
                      </a:pPr>
                      <a:r>
                        <a:rPr lang="en-US" sz="1899" b="true">
                          <a:solidFill>
                            <a:srgbClr val="000000"/>
                          </a:solidFill>
                          <a:latin typeface="Aileron Bold"/>
                          <a:ea typeface="Aileron Bold"/>
                          <a:cs typeface="Aileron Bold"/>
                          <a:sym typeface="Aileron Bold"/>
                        </a:rPr>
                        <a:t>Summarization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Customizable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Aileron"/>
                          <a:ea typeface="Aileron"/>
                          <a:cs typeface="Aileron"/>
                          <a:sym typeface="Aileron"/>
                        </a:rPr>
                        <a:t>✓ (High-Quality &amp; Domain-Specific)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745897" y="1683189"/>
            <a:ext cx="8226326" cy="1535581"/>
          </a:xfrm>
          <a:prstGeom prst="rect">
            <a:avLst/>
          </a:prstGeom>
        </p:spPr>
        <p:txBody>
          <a:bodyPr anchor="t" rtlCol="false" tIns="0" lIns="0" bIns="0" rIns="0">
            <a:spAutoFit/>
          </a:bodyPr>
          <a:lstStyle/>
          <a:p>
            <a:pPr algn="ctr">
              <a:lnSpc>
                <a:spcPts val="6186"/>
              </a:lnSpc>
            </a:pPr>
            <a:r>
              <a:rPr lang="en-US" b="true" sz="4419">
                <a:solidFill>
                  <a:srgbClr val="1A496A"/>
                </a:solidFill>
                <a:latin typeface="Oswald Bold"/>
                <a:ea typeface="Oswald Bold"/>
                <a:cs typeface="Oswald Bold"/>
                <a:sym typeface="Oswald Bold"/>
              </a:rPr>
              <a:t>FEATURE COMPARISON: OUR VISION</a:t>
            </a:r>
          </a:p>
          <a:p>
            <a:pPr algn="ctr">
              <a:lnSpc>
                <a:spcPts val="6186"/>
              </a:lnSpc>
              <a:spcBef>
                <a:spcPct val="0"/>
              </a:spcBef>
            </a:pPr>
          </a:p>
        </p:txBody>
      </p:sp>
      <p:sp>
        <p:nvSpPr>
          <p:cNvPr name="Freeform 5" id="5"/>
          <p:cNvSpPr/>
          <p:nvPr/>
        </p:nvSpPr>
        <p:spPr>
          <a:xfrm flipH="false" flipV="false" rot="0">
            <a:off x="15830506" y="782245"/>
            <a:ext cx="1711597" cy="1711597"/>
          </a:xfrm>
          <a:custGeom>
            <a:avLst/>
            <a:gdLst/>
            <a:ahLst/>
            <a:cxnLst/>
            <a:rect r="r" b="b" t="t" l="l"/>
            <a:pathLst>
              <a:path h="1711597" w="1711597">
                <a:moveTo>
                  <a:pt x="0" y="0"/>
                </a:moveTo>
                <a:lnTo>
                  <a:pt x="1711597" y="0"/>
                </a:lnTo>
                <a:lnTo>
                  <a:pt x="1711597" y="1711597"/>
                </a:lnTo>
                <a:lnTo>
                  <a:pt x="0" y="1711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DAGYdYLWBHs</dc:identifier>
  <dcterms:modified xsi:type="dcterms:W3CDTF">2011-08-01T06:04:30Z</dcterms:modified>
  <cp:revision>1</cp:revision>
  <dc:title>Final:  298B</dc:title>
</cp:coreProperties>
</file>